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90" r:id="rId4"/>
    <p:sldId id="266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88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F81BD"/>
    <a:srgbClr val="D9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 autoAdjust="0"/>
    <p:restoredTop sz="94750" autoAdjust="0"/>
  </p:normalViewPr>
  <p:slideViewPr>
    <p:cSldViewPr>
      <p:cViewPr>
        <p:scale>
          <a:sx n="80" d="100"/>
          <a:sy n="80" d="100"/>
        </p:scale>
        <p:origin x="-952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73094-BDD9-40A6-B1C6-60C1B0279FD4}" type="doc">
      <dgm:prSet loTypeId="urn:microsoft.com/office/officeart/2005/8/layout/radial4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7D5C48-5649-4756-860A-98B0EC63CB0E}">
      <dgm:prSet phldrT="[Text]" custT="1"/>
      <dgm:spPr/>
      <dgm:t>
        <a:bodyPr/>
        <a:lstStyle/>
        <a:p>
          <a:r>
            <a:rPr lang="en-US" sz="2000" dirty="0" smtClean="0"/>
            <a:t>Trust</a:t>
          </a:r>
          <a:endParaRPr lang="en-US" sz="2000" dirty="0"/>
        </a:p>
      </dgm:t>
    </dgm:pt>
    <dgm:pt modelId="{80780EBD-08A5-4CE9-A223-0C853028E48E}" type="parTrans" cxnId="{683A299F-E7FA-483A-AE33-610135EB2FE7}">
      <dgm:prSet/>
      <dgm:spPr/>
      <dgm:t>
        <a:bodyPr/>
        <a:lstStyle/>
        <a:p>
          <a:endParaRPr lang="en-US"/>
        </a:p>
      </dgm:t>
    </dgm:pt>
    <dgm:pt modelId="{6BAFAFE2-D053-4099-BA88-80E14CADA76B}" type="sibTrans" cxnId="{683A299F-E7FA-483A-AE33-610135EB2FE7}">
      <dgm:prSet/>
      <dgm:spPr/>
      <dgm:t>
        <a:bodyPr/>
        <a:lstStyle/>
        <a:p>
          <a:endParaRPr lang="en-US"/>
        </a:p>
      </dgm:t>
    </dgm:pt>
    <dgm:pt modelId="{737B8AC0-7322-456D-9C1E-B2BE4B97BF82}">
      <dgm:prSet phldrT="[Text]" custT="1"/>
      <dgm:spPr/>
      <dgm:t>
        <a:bodyPr/>
        <a:lstStyle/>
        <a:p>
          <a:r>
            <a:rPr lang="en-US" sz="2000" dirty="0" smtClean="0"/>
            <a:t>Expertise</a:t>
          </a:r>
          <a:endParaRPr lang="en-US" sz="2000" dirty="0"/>
        </a:p>
      </dgm:t>
    </dgm:pt>
    <dgm:pt modelId="{1CE98DC2-CD89-4145-B6D8-0DE49A51E0C8}" type="parTrans" cxnId="{E63524EF-A382-4D94-99C5-644487F9B714}">
      <dgm:prSet/>
      <dgm:spPr/>
      <dgm:t>
        <a:bodyPr/>
        <a:lstStyle/>
        <a:p>
          <a:endParaRPr lang="en-US"/>
        </a:p>
      </dgm:t>
    </dgm:pt>
    <dgm:pt modelId="{582E5977-4869-4987-8299-792D214713C8}" type="sibTrans" cxnId="{E63524EF-A382-4D94-99C5-644487F9B714}">
      <dgm:prSet/>
      <dgm:spPr/>
      <dgm:t>
        <a:bodyPr/>
        <a:lstStyle/>
        <a:p>
          <a:endParaRPr lang="en-US"/>
        </a:p>
      </dgm:t>
    </dgm:pt>
    <dgm:pt modelId="{214DFE0C-779C-413F-85B1-0667DDF2093C}">
      <dgm:prSet phldrT="[Text]" custT="1"/>
      <dgm:spPr/>
      <dgm:t>
        <a:bodyPr/>
        <a:lstStyle/>
        <a:p>
          <a:r>
            <a:rPr lang="en-US" sz="2000" dirty="0" smtClean="0"/>
            <a:t>Customer Orientation</a:t>
          </a:r>
          <a:endParaRPr lang="en-US" sz="2000" dirty="0"/>
        </a:p>
      </dgm:t>
    </dgm:pt>
    <dgm:pt modelId="{94AA8FB3-B107-4544-8DE6-F0B2057D6EF4}" type="parTrans" cxnId="{88B166C6-3DD4-4A77-ABC1-B2B9FAA8F210}">
      <dgm:prSet/>
      <dgm:spPr/>
      <dgm:t>
        <a:bodyPr/>
        <a:lstStyle/>
        <a:p>
          <a:endParaRPr lang="en-US"/>
        </a:p>
      </dgm:t>
    </dgm:pt>
    <dgm:pt modelId="{42F3F64C-9A76-4053-9F21-A5DC03B75F74}" type="sibTrans" cxnId="{88B166C6-3DD4-4A77-ABC1-B2B9FAA8F210}">
      <dgm:prSet/>
      <dgm:spPr/>
      <dgm:t>
        <a:bodyPr/>
        <a:lstStyle/>
        <a:p>
          <a:endParaRPr lang="en-US"/>
        </a:p>
      </dgm:t>
    </dgm:pt>
    <dgm:pt modelId="{F4E3B051-1163-425E-AF8E-0D31C3F4FBE4}">
      <dgm:prSet phldrT="[Text]" custT="1"/>
      <dgm:spPr/>
      <dgm:t>
        <a:bodyPr/>
        <a:lstStyle/>
        <a:p>
          <a:r>
            <a:rPr lang="en-US" sz="2000" dirty="0" smtClean="0"/>
            <a:t>Dependability</a:t>
          </a:r>
          <a:endParaRPr lang="en-US" sz="2000" dirty="0"/>
        </a:p>
      </dgm:t>
    </dgm:pt>
    <dgm:pt modelId="{75A638FF-5224-4E86-BD0C-21E8EEE6A6D3}" type="parTrans" cxnId="{6006D8B0-A26F-4EEC-A7A6-6377B803D5DC}">
      <dgm:prSet/>
      <dgm:spPr/>
      <dgm:t>
        <a:bodyPr/>
        <a:lstStyle/>
        <a:p>
          <a:endParaRPr lang="en-US"/>
        </a:p>
      </dgm:t>
    </dgm:pt>
    <dgm:pt modelId="{D2E7C0DB-2216-402B-8B57-A3AC3C265AA1}" type="sibTrans" cxnId="{6006D8B0-A26F-4EEC-A7A6-6377B803D5DC}">
      <dgm:prSet/>
      <dgm:spPr/>
      <dgm:t>
        <a:bodyPr/>
        <a:lstStyle/>
        <a:p>
          <a:endParaRPr lang="en-US"/>
        </a:p>
      </dgm:t>
    </dgm:pt>
    <dgm:pt modelId="{14F28544-B2C4-4035-8C0C-7BAF33112D70}">
      <dgm:prSet phldrT="[Text]" custT="1"/>
      <dgm:spPr/>
      <dgm:t>
        <a:bodyPr/>
        <a:lstStyle/>
        <a:p>
          <a:r>
            <a:rPr lang="en-US" sz="2000" dirty="0" smtClean="0"/>
            <a:t>Candor</a:t>
          </a:r>
          <a:endParaRPr lang="en-US" sz="2000" dirty="0"/>
        </a:p>
      </dgm:t>
    </dgm:pt>
    <dgm:pt modelId="{8E417FE5-E0E9-4276-862F-97D07E9E09EB}" type="parTrans" cxnId="{430B5C15-8210-4841-A825-2DE8DD325F53}">
      <dgm:prSet/>
      <dgm:spPr/>
      <dgm:t>
        <a:bodyPr/>
        <a:lstStyle/>
        <a:p>
          <a:endParaRPr lang="en-US"/>
        </a:p>
      </dgm:t>
    </dgm:pt>
    <dgm:pt modelId="{0504877A-B7E5-4469-BEA0-7747DD0838D8}" type="sibTrans" cxnId="{430B5C15-8210-4841-A825-2DE8DD325F53}">
      <dgm:prSet/>
      <dgm:spPr/>
      <dgm:t>
        <a:bodyPr/>
        <a:lstStyle/>
        <a:p>
          <a:endParaRPr lang="en-US"/>
        </a:p>
      </dgm:t>
    </dgm:pt>
    <dgm:pt modelId="{AAF24B9F-BB12-475A-9DF2-398A74342FC9}">
      <dgm:prSet phldrT="[Text]" custT="1"/>
      <dgm:spPr/>
      <dgm:t>
        <a:bodyPr/>
        <a:lstStyle/>
        <a:p>
          <a:r>
            <a:rPr lang="en-US" sz="2000" dirty="0" smtClean="0"/>
            <a:t>Compatibility</a:t>
          </a:r>
          <a:endParaRPr lang="en-US" sz="2000" dirty="0"/>
        </a:p>
      </dgm:t>
    </dgm:pt>
    <dgm:pt modelId="{06D0CE90-B5F6-45F7-B8D9-C93615A1D588}" type="parTrans" cxnId="{029F14EA-E14E-4BE7-9077-3F17F558A2A0}">
      <dgm:prSet/>
      <dgm:spPr/>
      <dgm:t>
        <a:bodyPr/>
        <a:lstStyle/>
        <a:p>
          <a:endParaRPr lang="en-US"/>
        </a:p>
      </dgm:t>
    </dgm:pt>
    <dgm:pt modelId="{4C304F87-FC6D-43B0-B09C-56DFF59178AB}" type="sibTrans" cxnId="{029F14EA-E14E-4BE7-9077-3F17F558A2A0}">
      <dgm:prSet/>
      <dgm:spPr/>
      <dgm:t>
        <a:bodyPr/>
        <a:lstStyle/>
        <a:p>
          <a:endParaRPr lang="en-US"/>
        </a:p>
      </dgm:t>
    </dgm:pt>
    <dgm:pt modelId="{F1C1FA6B-66B7-4F2A-A629-90AD40E285E6}" type="pres">
      <dgm:prSet presAssocID="{F9773094-BDD9-40A6-B1C6-60C1B0279FD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64DDD4-F8C5-4824-B401-900D0ABFCDAC}" type="pres">
      <dgm:prSet presAssocID="{837D5C48-5649-4756-860A-98B0EC63CB0E}" presName="centerShape" presStyleLbl="node0" presStyleIdx="0" presStyleCnt="1"/>
      <dgm:spPr/>
      <dgm:t>
        <a:bodyPr/>
        <a:lstStyle/>
        <a:p>
          <a:endParaRPr lang="en-US"/>
        </a:p>
      </dgm:t>
    </dgm:pt>
    <dgm:pt modelId="{15944F63-9E31-4872-94A5-4F3DFC625805}" type="pres">
      <dgm:prSet presAssocID="{1CE98DC2-CD89-4145-B6D8-0DE49A51E0C8}" presName="parTrans" presStyleLbl="bgSibTrans2D1" presStyleIdx="0" presStyleCnt="5"/>
      <dgm:spPr/>
      <dgm:t>
        <a:bodyPr/>
        <a:lstStyle/>
        <a:p>
          <a:endParaRPr lang="en-US"/>
        </a:p>
      </dgm:t>
    </dgm:pt>
    <dgm:pt modelId="{19A1CCBC-8B3D-464C-874E-0FAEE26B733D}" type="pres">
      <dgm:prSet presAssocID="{737B8AC0-7322-456D-9C1E-B2BE4B97BF8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81F5C2-D08A-4C32-A6F5-E922B35C9D0B}" type="pres">
      <dgm:prSet presAssocID="{94AA8FB3-B107-4544-8DE6-F0B2057D6EF4}" presName="parTrans" presStyleLbl="bgSibTrans2D1" presStyleIdx="1" presStyleCnt="5"/>
      <dgm:spPr/>
      <dgm:t>
        <a:bodyPr/>
        <a:lstStyle/>
        <a:p>
          <a:endParaRPr lang="en-US"/>
        </a:p>
      </dgm:t>
    </dgm:pt>
    <dgm:pt modelId="{B1B07198-2E1D-47C4-9DF5-11244C3F4E97}" type="pres">
      <dgm:prSet presAssocID="{214DFE0C-779C-413F-85B1-0667DDF2093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BF0721-1E67-462F-8766-6F38F493B392}" type="pres">
      <dgm:prSet presAssocID="{75A638FF-5224-4E86-BD0C-21E8EEE6A6D3}" presName="parTrans" presStyleLbl="bgSibTrans2D1" presStyleIdx="2" presStyleCnt="5"/>
      <dgm:spPr/>
      <dgm:t>
        <a:bodyPr/>
        <a:lstStyle/>
        <a:p>
          <a:endParaRPr lang="en-US"/>
        </a:p>
      </dgm:t>
    </dgm:pt>
    <dgm:pt modelId="{80AAB1E6-FD82-403D-8D26-8F924BECDFD0}" type="pres">
      <dgm:prSet presAssocID="{F4E3B051-1163-425E-AF8E-0D31C3F4FBE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0BEC7-5CBD-459F-A4E0-F326030549CB}" type="pres">
      <dgm:prSet presAssocID="{8E417FE5-E0E9-4276-862F-97D07E9E09EB}" presName="parTrans" presStyleLbl="bgSibTrans2D1" presStyleIdx="3" presStyleCnt="5"/>
      <dgm:spPr/>
      <dgm:t>
        <a:bodyPr/>
        <a:lstStyle/>
        <a:p>
          <a:endParaRPr lang="en-US"/>
        </a:p>
      </dgm:t>
    </dgm:pt>
    <dgm:pt modelId="{17C27B4F-9F8F-4320-A6E9-C52866958CB5}" type="pres">
      <dgm:prSet presAssocID="{14F28544-B2C4-4035-8C0C-7BAF33112D7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00CAE9-30FC-4F98-B5AA-1CE53576FF7F}" type="pres">
      <dgm:prSet presAssocID="{06D0CE90-B5F6-45F7-B8D9-C93615A1D588}" presName="parTrans" presStyleLbl="bgSibTrans2D1" presStyleIdx="4" presStyleCnt="5"/>
      <dgm:spPr/>
      <dgm:t>
        <a:bodyPr/>
        <a:lstStyle/>
        <a:p>
          <a:endParaRPr lang="en-US"/>
        </a:p>
      </dgm:t>
    </dgm:pt>
    <dgm:pt modelId="{180ABD38-2D17-4DA5-85D3-520BC1BD77C4}" type="pres">
      <dgm:prSet presAssocID="{AAF24B9F-BB12-475A-9DF2-398A74342FC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3524EF-A382-4D94-99C5-644487F9B714}" srcId="{837D5C48-5649-4756-860A-98B0EC63CB0E}" destId="{737B8AC0-7322-456D-9C1E-B2BE4B97BF82}" srcOrd="0" destOrd="0" parTransId="{1CE98DC2-CD89-4145-B6D8-0DE49A51E0C8}" sibTransId="{582E5977-4869-4987-8299-792D214713C8}"/>
    <dgm:cxn modelId="{88B166C6-3DD4-4A77-ABC1-B2B9FAA8F210}" srcId="{837D5C48-5649-4756-860A-98B0EC63CB0E}" destId="{214DFE0C-779C-413F-85B1-0667DDF2093C}" srcOrd="1" destOrd="0" parTransId="{94AA8FB3-B107-4544-8DE6-F0B2057D6EF4}" sibTransId="{42F3F64C-9A76-4053-9F21-A5DC03B75F74}"/>
    <dgm:cxn modelId="{5466CF25-A352-45E6-8157-EB75A37D87FC}" type="presOf" srcId="{737B8AC0-7322-456D-9C1E-B2BE4B97BF82}" destId="{19A1CCBC-8B3D-464C-874E-0FAEE26B733D}" srcOrd="0" destOrd="0" presId="urn:microsoft.com/office/officeart/2005/8/layout/radial4"/>
    <dgm:cxn modelId="{404DF5E3-A539-4EA1-9CB5-01E276C69997}" type="presOf" srcId="{94AA8FB3-B107-4544-8DE6-F0B2057D6EF4}" destId="{F481F5C2-D08A-4C32-A6F5-E922B35C9D0B}" srcOrd="0" destOrd="0" presId="urn:microsoft.com/office/officeart/2005/8/layout/radial4"/>
    <dgm:cxn modelId="{83B00B21-2EA6-4968-AA0F-550D16E4ABDF}" type="presOf" srcId="{06D0CE90-B5F6-45F7-B8D9-C93615A1D588}" destId="{4F00CAE9-30FC-4F98-B5AA-1CE53576FF7F}" srcOrd="0" destOrd="0" presId="urn:microsoft.com/office/officeart/2005/8/layout/radial4"/>
    <dgm:cxn modelId="{5806A7D2-482E-4B50-8E57-D8AEE400952F}" type="presOf" srcId="{F4E3B051-1163-425E-AF8E-0D31C3F4FBE4}" destId="{80AAB1E6-FD82-403D-8D26-8F924BECDFD0}" srcOrd="0" destOrd="0" presId="urn:microsoft.com/office/officeart/2005/8/layout/radial4"/>
    <dgm:cxn modelId="{CEDCE249-7027-43EB-AAFD-02139E7A2696}" type="presOf" srcId="{AAF24B9F-BB12-475A-9DF2-398A74342FC9}" destId="{180ABD38-2D17-4DA5-85D3-520BC1BD77C4}" srcOrd="0" destOrd="0" presId="urn:microsoft.com/office/officeart/2005/8/layout/radial4"/>
    <dgm:cxn modelId="{99BC451B-5B16-4CAC-95BB-45EE43514BA3}" type="presOf" srcId="{F9773094-BDD9-40A6-B1C6-60C1B0279FD4}" destId="{F1C1FA6B-66B7-4F2A-A629-90AD40E285E6}" srcOrd="0" destOrd="0" presId="urn:microsoft.com/office/officeart/2005/8/layout/radial4"/>
    <dgm:cxn modelId="{7E71CD00-5DC0-4EF9-8CC5-6B00EE2EF6EA}" type="presOf" srcId="{837D5C48-5649-4756-860A-98B0EC63CB0E}" destId="{9664DDD4-F8C5-4824-B401-900D0ABFCDAC}" srcOrd="0" destOrd="0" presId="urn:microsoft.com/office/officeart/2005/8/layout/radial4"/>
    <dgm:cxn modelId="{902CE659-BF51-4268-A6CD-DEAE7424ACFA}" type="presOf" srcId="{214DFE0C-779C-413F-85B1-0667DDF2093C}" destId="{B1B07198-2E1D-47C4-9DF5-11244C3F4E97}" srcOrd="0" destOrd="0" presId="urn:microsoft.com/office/officeart/2005/8/layout/radial4"/>
    <dgm:cxn modelId="{3014B589-BA53-4A78-B81A-D86BF1DEF908}" type="presOf" srcId="{8E417FE5-E0E9-4276-862F-97D07E9E09EB}" destId="{9620BEC7-5CBD-459F-A4E0-F326030549CB}" srcOrd="0" destOrd="0" presId="urn:microsoft.com/office/officeart/2005/8/layout/radial4"/>
    <dgm:cxn modelId="{6006D8B0-A26F-4EEC-A7A6-6377B803D5DC}" srcId="{837D5C48-5649-4756-860A-98B0EC63CB0E}" destId="{F4E3B051-1163-425E-AF8E-0D31C3F4FBE4}" srcOrd="2" destOrd="0" parTransId="{75A638FF-5224-4E86-BD0C-21E8EEE6A6D3}" sibTransId="{D2E7C0DB-2216-402B-8B57-A3AC3C265AA1}"/>
    <dgm:cxn modelId="{430B5C15-8210-4841-A825-2DE8DD325F53}" srcId="{837D5C48-5649-4756-860A-98B0EC63CB0E}" destId="{14F28544-B2C4-4035-8C0C-7BAF33112D70}" srcOrd="3" destOrd="0" parTransId="{8E417FE5-E0E9-4276-862F-97D07E9E09EB}" sibTransId="{0504877A-B7E5-4469-BEA0-7747DD0838D8}"/>
    <dgm:cxn modelId="{AC876781-5C15-4195-B303-F33288C86067}" type="presOf" srcId="{14F28544-B2C4-4035-8C0C-7BAF33112D70}" destId="{17C27B4F-9F8F-4320-A6E9-C52866958CB5}" srcOrd="0" destOrd="0" presId="urn:microsoft.com/office/officeart/2005/8/layout/radial4"/>
    <dgm:cxn modelId="{7797D420-4627-4ECD-B84A-DE462EFBB608}" type="presOf" srcId="{1CE98DC2-CD89-4145-B6D8-0DE49A51E0C8}" destId="{15944F63-9E31-4872-94A5-4F3DFC625805}" srcOrd="0" destOrd="0" presId="urn:microsoft.com/office/officeart/2005/8/layout/radial4"/>
    <dgm:cxn modelId="{683A299F-E7FA-483A-AE33-610135EB2FE7}" srcId="{F9773094-BDD9-40A6-B1C6-60C1B0279FD4}" destId="{837D5C48-5649-4756-860A-98B0EC63CB0E}" srcOrd="0" destOrd="0" parTransId="{80780EBD-08A5-4CE9-A223-0C853028E48E}" sibTransId="{6BAFAFE2-D053-4099-BA88-80E14CADA76B}"/>
    <dgm:cxn modelId="{029F14EA-E14E-4BE7-9077-3F17F558A2A0}" srcId="{837D5C48-5649-4756-860A-98B0EC63CB0E}" destId="{AAF24B9F-BB12-475A-9DF2-398A74342FC9}" srcOrd="4" destOrd="0" parTransId="{06D0CE90-B5F6-45F7-B8D9-C93615A1D588}" sibTransId="{4C304F87-FC6D-43B0-B09C-56DFF59178AB}"/>
    <dgm:cxn modelId="{72A518A8-C31E-4C34-90C7-41F22771C698}" type="presOf" srcId="{75A638FF-5224-4E86-BD0C-21E8EEE6A6D3}" destId="{B4BF0721-1E67-462F-8766-6F38F493B392}" srcOrd="0" destOrd="0" presId="urn:microsoft.com/office/officeart/2005/8/layout/radial4"/>
    <dgm:cxn modelId="{B5BCCC41-6C1A-4313-ABB5-9C67C12C1FB2}" type="presParOf" srcId="{F1C1FA6B-66B7-4F2A-A629-90AD40E285E6}" destId="{9664DDD4-F8C5-4824-B401-900D0ABFCDAC}" srcOrd="0" destOrd="0" presId="urn:microsoft.com/office/officeart/2005/8/layout/radial4"/>
    <dgm:cxn modelId="{75F7C7DC-814B-443B-B7A5-F46B64F54B11}" type="presParOf" srcId="{F1C1FA6B-66B7-4F2A-A629-90AD40E285E6}" destId="{15944F63-9E31-4872-94A5-4F3DFC625805}" srcOrd="1" destOrd="0" presId="urn:microsoft.com/office/officeart/2005/8/layout/radial4"/>
    <dgm:cxn modelId="{EF520BEC-3518-4F75-A41B-17F0B4958AE2}" type="presParOf" srcId="{F1C1FA6B-66B7-4F2A-A629-90AD40E285E6}" destId="{19A1CCBC-8B3D-464C-874E-0FAEE26B733D}" srcOrd="2" destOrd="0" presId="urn:microsoft.com/office/officeart/2005/8/layout/radial4"/>
    <dgm:cxn modelId="{E65B37FC-6919-44E2-95A1-24BBF1C88D57}" type="presParOf" srcId="{F1C1FA6B-66B7-4F2A-A629-90AD40E285E6}" destId="{F481F5C2-D08A-4C32-A6F5-E922B35C9D0B}" srcOrd="3" destOrd="0" presId="urn:microsoft.com/office/officeart/2005/8/layout/radial4"/>
    <dgm:cxn modelId="{405934B7-8A1C-4362-95E0-D2C9A52A70E4}" type="presParOf" srcId="{F1C1FA6B-66B7-4F2A-A629-90AD40E285E6}" destId="{B1B07198-2E1D-47C4-9DF5-11244C3F4E97}" srcOrd="4" destOrd="0" presId="urn:microsoft.com/office/officeart/2005/8/layout/radial4"/>
    <dgm:cxn modelId="{25AEE586-83A0-4C74-864B-787155D5CF9A}" type="presParOf" srcId="{F1C1FA6B-66B7-4F2A-A629-90AD40E285E6}" destId="{B4BF0721-1E67-462F-8766-6F38F493B392}" srcOrd="5" destOrd="0" presId="urn:microsoft.com/office/officeart/2005/8/layout/radial4"/>
    <dgm:cxn modelId="{5C772EA1-3034-4E75-A962-66D9EE9D5705}" type="presParOf" srcId="{F1C1FA6B-66B7-4F2A-A629-90AD40E285E6}" destId="{80AAB1E6-FD82-403D-8D26-8F924BECDFD0}" srcOrd="6" destOrd="0" presId="urn:microsoft.com/office/officeart/2005/8/layout/radial4"/>
    <dgm:cxn modelId="{9C5D7FE8-AF1A-4808-816C-47169D7D04AD}" type="presParOf" srcId="{F1C1FA6B-66B7-4F2A-A629-90AD40E285E6}" destId="{9620BEC7-5CBD-459F-A4E0-F326030549CB}" srcOrd="7" destOrd="0" presId="urn:microsoft.com/office/officeart/2005/8/layout/radial4"/>
    <dgm:cxn modelId="{75E7457E-E894-4F94-B518-AF6C8AC84369}" type="presParOf" srcId="{F1C1FA6B-66B7-4F2A-A629-90AD40E285E6}" destId="{17C27B4F-9F8F-4320-A6E9-C52866958CB5}" srcOrd="8" destOrd="0" presId="urn:microsoft.com/office/officeart/2005/8/layout/radial4"/>
    <dgm:cxn modelId="{5BED9462-BBBD-42F7-A313-23A3F59889CA}" type="presParOf" srcId="{F1C1FA6B-66B7-4F2A-A629-90AD40E285E6}" destId="{4F00CAE9-30FC-4F98-B5AA-1CE53576FF7F}" srcOrd="9" destOrd="0" presId="urn:microsoft.com/office/officeart/2005/8/layout/radial4"/>
    <dgm:cxn modelId="{DD6881EC-483E-41C7-8D56-7C4B0A20D52F}" type="presParOf" srcId="{F1C1FA6B-66B7-4F2A-A629-90AD40E285E6}" destId="{180ABD38-2D17-4DA5-85D3-520BC1BD77C4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64DDD4-F8C5-4824-B401-900D0ABFCDAC}">
      <dsp:nvSpPr>
        <dsp:cNvPr id="0" name=""/>
        <dsp:cNvSpPr/>
      </dsp:nvSpPr>
      <dsp:spPr>
        <a:xfrm>
          <a:off x="2776799" y="2275537"/>
          <a:ext cx="1685400" cy="16854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Trust</a:t>
          </a:r>
          <a:endParaRPr lang="en-US" sz="2000" kern="1200" dirty="0"/>
        </a:p>
      </dsp:txBody>
      <dsp:txXfrm>
        <a:off x="3023620" y="2522358"/>
        <a:ext cx="1191758" cy="1191758"/>
      </dsp:txXfrm>
    </dsp:sp>
    <dsp:sp modelId="{15944F63-9E31-4872-94A5-4F3DFC625805}">
      <dsp:nvSpPr>
        <dsp:cNvPr id="0" name=""/>
        <dsp:cNvSpPr/>
      </dsp:nvSpPr>
      <dsp:spPr>
        <a:xfrm rot="10800000">
          <a:off x="1143175" y="2878068"/>
          <a:ext cx="1543774" cy="48033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A1CCBC-8B3D-464C-874E-0FAEE26B733D}">
      <dsp:nvSpPr>
        <dsp:cNvPr id="0" name=""/>
        <dsp:cNvSpPr/>
      </dsp:nvSpPr>
      <dsp:spPr>
        <a:xfrm>
          <a:off x="342610" y="2477785"/>
          <a:ext cx="1601130" cy="128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Expertise</a:t>
          </a:r>
          <a:endParaRPr lang="en-US" sz="2000" kern="1200" dirty="0"/>
        </a:p>
      </dsp:txBody>
      <dsp:txXfrm>
        <a:off x="380126" y="2515301"/>
        <a:ext cx="1526098" cy="1205872"/>
      </dsp:txXfrm>
    </dsp:sp>
    <dsp:sp modelId="{F481F5C2-D08A-4C32-A6F5-E922B35C9D0B}">
      <dsp:nvSpPr>
        <dsp:cNvPr id="0" name=""/>
        <dsp:cNvSpPr/>
      </dsp:nvSpPr>
      <dsp:spPr>
        <a:xfrm rot="13500000">
          <a:off x="1642393" y="1672849"/>
          <a:ext cx="1543774" cy="48033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1B07198-2E1D-47C4-9DF5-11244C3F4E97}">
      <dsp:nvSpPr>
        <dsp:cNvPr id="0" name=""/>
        <dsp:cNvSpPr/>
      </dsp:nvSpPr>
      <dsp:spPr>
        <a:xfrm>
          <a:off x="1067909" y="726760"/>
          <a:ext cx="1601130" cy="128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Customer Orientation</a:t>
          </a:r>
          <a:endParaRPr lang="en-US" sz="2000" kern="1200" dirty="0"/>
        </a:p>
      </dsp:txBody>
      <dsp:txXfrm>
        <a:off x="1105425" y="764276"/>
        <a:ext cx="1526098" cy="1205872"/>
      </dsp:txXfrm>
    </dsp:sp>
    <dsp:sp modelId="{B4BF0721-1E67-462F-8766-6F38F493B392}">
      <dsp:nvSpPr>
        <dsp:cNvPr id="0" name=""/>
        <dsp:cNvSpPr/>
      </dsp:nvSpPr>
      <dsp:spPr>
        <a:xfrm rot="16200000">
          <a:off x="2847612" y="1173631"/>
          <a:ext cx="1543774" cy="48033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60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AAB1E6-FD82-403D-8D26-8F924BECDFD0}">
      <dsp:nvSpPr>
        <dsp:cNvPr id="0" name=""/>
        <dsp:cNvSpPr/>
      </dsp:nvSpPr>
      <dsp:spPr>
        <a:xfrm>
          <a:off x="2818934" y="1461"/>
          <a:ext cx="1601130" cy="128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2340760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60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60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Dependability</a:t>
          </a:r>
          <a:endParaRPr lang="en-US" sz="2000" kern="1200" dirty="0"/>
        </a:p>
      </dsp:txBody>
      <dsp:txXfrm>
        <a:off x="2856450" y="38977"/>
        <a:ext cx="1526098" cy="1205872"/>
      </dsp:txXfrm>
    </dsp:sp>
    <dsp:sp modelId="{9620BEC7-5CBD-459F-A4E0-F326030549CB}">
      <dsp:nvSpPr>
        <dsp:cNvPr id="0" name=""/>
        <dsp:cNvSpPr/>
      </dsp:nvSpPr>
      <dsp:spPr>
        <a:xfrm rot="18900000">
          <a:off x="4052831" y="1672849"/>
          <a:ext cx="1543774" cy="48033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3511140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40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40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C27B4F-9F8F-4320-A6E9-C52866958CB5}">
      <dsp:nvSpPr>
        <dsp:cNvPr id="0" name=""/>
        <dsp:cNvSpPr/>
      </dsp:nvSpPr>
      <dsp:spPr>
        <a:xfrm>
          <a:off x="4569960" y="726760"/>
          <a:ext cx="1601130" cy="128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511140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40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40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Candor</a:t>
          </a:r>
          <a:endParaRPr lang="en-US" sz="2000" kern="1200" dirty="0"/>
        </a:p>
      </dsp:txBody>
      <dsp:txXfrm>
        <a:off x="4607476" y="764276"/>
        <a:ext cx="1526098" cy="1205872"/>
      </dsp:txXfrm>
    </dsp:sp>
    <dsp:sp modelId="{4F00CAE9-30FC-4F98-B5AA-1CE53576FF7F}">
      <dsp:nvSpPr>
        <dsp:cNvPr id="0" name=""/>
        <dsp:cNvSpPr/>
      </dsp:nvSpPr>
      <dsp:spPr>
        <a:xfrm>
          <a:off x="4552049" y="2878068"/>
          <a:ext cx="1543774" cy="48033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80ABD38-2D17-4DA5-85D3-520BC1BD77C4}">
      <dsp:nvSpPr>
        <dsp:cNvPr id="0" name=""/>
        <dsp:cNvSpPr/>
      </dsp:nvSpPr>
      <dsp:spPr>
        <a:xfrm>
          <a:off x="5295258" y="2477785"/>
          <a:ext cx="1601130" cy="12809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20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Compatibility</a:t>
          </a:r>
          <a:endParaRPr lang="en-US" sz="2000" kern="1200" dirty="0"/>
        </a:p>
      </dsp:txBody>
      <dsp:txXfrm>
        <a:off x="5332774" y="2515301"/>
        <a:ext cx="1526098" cy="120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C065-5D16-48D8-BD78-EC636424E809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56487-3873-43C3-ADB1-463FA416D8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0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884B47-2F51-4C60-8A4C-4B1265CFD3AE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D7BE9F-F50A-4205-ABD7-2C41C9A4937B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7388A1-F79C-416F-9E48-51D6D3CF9607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328A2A-7F83-446A-A3C8-C6D2D1E04D75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01F700-D4A0-4074-B95D-A9DE4C6DAF1B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283A29-F0DD-4272-B466-7B5E64876B6C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95EE00C-4AA1-4975-A8A7-E1C92611672A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5BBBF9-7E6B-4D8A-8FF5-563127F1A8BA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741E90-0E3E-4671-89DB-97C8960C5127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8E5542-C56A-4CC6-8C8F-D7559F020BA0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C605B9-DAD3-4E33-A20A-B48F8C7BBD06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07D29-C194-4C47-A387-47C5FA564CCF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5E4D7E-35A4-41C3-99BD-772399C22B50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405D98-1EDF-4EF8-BABF-300B5C67A4F9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405D98-1EDF-4EF8-BABF-300B5C67A4F9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405D98-1EDF-4EF8-BABF-300B5C67A4F9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405D98-1EDF-4EF8-BABF-300B5C67A4F9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405D98-1EDF-4EF8-BABF-300B5C67A4F9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405D98-1EDF-4EF8-BABF-300B5C67A4F9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gramSELL3C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81200"/>
            <a:ext cx="3124200" cy="2590800"/>
          </a:xfrm>
        </p:spPr>
        <p:txBody>
          <a:bodyPr/>
          <a:lstStyle>
            <a:lvl1pPr>
              <a:defRPr sz="4400" spc="-15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00600"/>
            <a:ext cx="3200400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Box 17"/>
          <p:cNvSpPr txBox="1">
            <a:spLocks noChangeArrowheads="1"/>
          </p:cNvSpPr>
          <p:nvPr userDrawn="1"/>
        </p:nvSpPr>
        <p:spPr bwMode="auto">
          <a:xfrm>
            <a:off x="0" y="6477000"/>
            <a:ext cx="3886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800" dirty="0">
                <a:solidFill>
                  <a:schemeClr val="tx1"/>
                </a:solidFill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©2013 Cengage Learning. All Rights Reserved. May not be scanned, copied or duplicated, or posted to a publicly accessible website, in whole or in part.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-114300" y="38100"/>
            <a:ext cx="3276600" cy="2219325"/>
          </a:xfrm>
        </p:spPr>
        <p:txBody>
          <a:bodyPr anchor="ctr" anchorCtr="0">
            <a:noAutofit/>
          </a:bodyPr>
          <a:lstStyle>
            <a:lvl1pPr marL="0" indent="0" algn="ctr" defTabSz="914400" rtl="0" eaLnBrk="1" latinLnBrk="0" hangingPunct="1">
              <a:buNone/>
              <a:defRPr lang="en-US" sz="11500" b="0" i="0" kern="1200" dirty="0">
                <a:solidFill>
                  <a:schemeClr val="bg1"/>
                </a:solidFill>
                <a:latin typeface="Constantia"/>
                <a:ea typeface="+mn-ea"/>
                <a:cs typeface="Constantia"/>
              </a:defRPr>
            </a:lvl1pPr>
          </a:lstStyle>
          <a:p>
            <a:pPr lvl="0"/>
            <a:r>
              <a:rPr lang="en-US" dirty="0" err="1" smtClean="0"/>
              <a:t>Ch</a:t>
            </a:r>
            <a:r>
              <a:rPr lang="en-US" dirty="0" smtClean="0"/>
              <a:t>#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" y="0"/>
            <a:ext cx="9144000" cy="1219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7D4D3D-608E-4FC1-A5DE-10BE4C912573}" type="datetimeFigureOut">
              <a:rPr lang="en-US" smtClean="0"/>
              <a:pPr/>
              <a:t>3/11/14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EF98730-5AAC-45A2-A80A-3BDE0A1F78E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gramSELL32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7162800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533400" y="6629400"/>
            <a:ext cx="74676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800" dirty="0">
                <a:solidFill>
                  <a:srgbClr val="BFBFBF"/>
                </a:solidFill>
                <a:latin typeface="Arial" pitchFamily="-111" charset="0"/>
                <a:ea typeface="ＭＳ Ｐゴシック" pitchFamily="-111" charset="-128"/>
                <a:cs typeface="ＭＳ Ｐゴシック" pitchFamily="-111" charset="-128"/>
              </a:rPr>
              <a:t>©2013 Cengage Learning. All Rights Reserved. May not be scanned, copied or duplicated, or posted to a publicly accessible website, in whole or in part.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8029575" y="123825"/>
            <a:ext cx="1133475" cy="1015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6000" b="0" i="0">
                <a:solidFill>
                  <a:schemeClr val="bg1"/>
                </a:solidFill>
                <a:latin typeface="Constantia"/>
                <a:cs typeface="Constantia"/>
              </a:defRPr>
            </a:lvl1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0" i="0" kern="1200">
          <a:solidFill>
            <a:srgbClr val="D90202"/>
          </a:solidFill>
          <a:latin typeface="Constantia"/>
          <a:ea typeface="+mj-ea"/>
          <a:cs typeface="Constanti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D90202"/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4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Building Trust and Sales Ethics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800600"/>
            <a:ext cx="3352800" cy="1524000"/>
          </a:xfrm>
        </p:spPr>
        <p:txBody>
          <a:bodyPr>
            <a:noAutofit/>
          </a:bodyPr>
          <a:lstStyle/>
          <a:p>
            <a:r>
              <a:rPr lang="en-US" sz="3000" dirty="0"/>
              <a:t>Developing Trust and Mutual Respect with Clients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45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Customer Orientation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95800" y="1676400"/>
            <a:ext cx="32801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act of salespeople placing as much emphasis on the __________ _________ as their own.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7617" y="4419600"/>
            <a:ext cx="4005262" cy="224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95400" y="5401270"/>
            <a:ext cx="2832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Salespeople with a customer orientation  ______ rather than “sell”.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18" y="1524000"/>
            <a:ext cx="2557272" cy="383590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405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Compatibility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87617" y="2143542"/>
            <a:ext cx="266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salesperson’s commonalities with other individuals.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7617" y="4419600"/>
            <a:ext cx="4005262" cy="224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43940" y="4800600"/>
            <a:ext cx="3960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Customers generally like to deal with salespeople whom they can feel a bond.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3937180" cy="26022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89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Dilemma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108" l="0" r="100000">
                        <a14:foregroundMark x1="69429" y1="4755" x2="67772" y2="4606"/>
                        <a14:foregroundMark x1="79374" y1="4160" x2="81031" y2="4309"/>
                        <a14:foregroundMark x1="61694" y1="3120" x2="56722" y2="3120"/>
                        <a14:backgroundMark x1="49908" y1="743" x2="64273" y2="743"/>
                        <a14:backgroundMark x1="65193" y1="594" x2="76427" y2="743"/>
                        <a14:backgroundMark x1="76796" y1="743" x2="91344" y2="2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95"/>
          <a:stretch/>
        </p:blipFill>
        <p:spPr bwMode="auto">
          <a:xfrm>
            <a:off x="2286000" y="1462088"/>
            <a:ext cx="4242366" cy="5053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599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Readiness to Earn Trust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676400"/>
            <a:ext cx="5975350" cy="459630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63024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erspector Double-sided Stack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116"/>
            <a:ext cx="4953000" cy="4009484"/>
          </a:xfrm>
          <a:prstGeom prst="rect">
            <a:avLst/>
          </a:prstGeom>
          <a:solidFill>
            <a:scrgbClr r="0" g="0" b="0">
              <a:alpha val="0"/>
            </a:scrgbClr>
          </a:solidFill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 smtClean="0"/>
              <a:t>Knowledge Bases Help Build </a:t>
            </a:r>
            <a:br>
              <a:rPr lang="en-US" dirty="0" smtClean="0"/>
            </a:br>
            <a:r>
              <a:rPr lang="en-US" dirty="0" smtClean="0"/>
              <a:t>Trust and Relationships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57800" y="2362200"/>
            <a:ext cx="2667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Companies provide _______________ to prepare salespeople for the field.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152400" y="228600"/>
            <a:ext cx="4572000" cy="4267200"/>
          </a:xfrm>
          <a:prstGeom prst="diamond">
            <a:avLst/>
          </a:prstGeom>
          <a:blipFill>
            <a:blip r:embed="rId5"/>
            <a:stretch>
              <a:fillRect/>
            </a:stretch>
          </a:blipFill>
          <a:ln w="44450">
            <a:solidFill>
              <a:schemeClr val="accent1"/>
            </a:solidFill>
          </a:ln>
          <a:scene3d>
            <a:camera prst="isometricOffAxis1Top">
              <a:rot lat="16980000" lon="20088000" rev="156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Training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43589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882651" y="1602727"/>
            <a:ext cx="6438898" cy="4463510"/>
            <a:chOff x="882651" y="1602727"/>
            <a:chExt cx="6438898" cy="4463510"/>
          </a:xfrm>
        </p:grpSpPr>
        <p:grpSp>
          <p:nvGrpSpPr>
            <p:cNvPr id="5" name="Group 64"/>
            <p:cNvGrpSpPr/>
            <p:nvPr/>
          </p:nvGrpSpPr>
          <p:grpSpPr>
            <a:xfrm>
              <a:off x="882651" y="1602727"/>
              <a:ext cx="6438898" cy="4463510"/>
              <a:chOff x="-876298" y="1197246"/>
              <a:chExt cx="6438898" cy="4463510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-876298" y="4889500"/>
                <a:ext cx="2806700" cy="762000"/>
              </a:xfrm>
              <a:custGeom>
                <a:avLst/>
                <a:gdLst>
                  <a:gd name="connsiteX0" fmla="*/ 482600 w 1727200"/>
                  <a:gd name="connsiteY0" fmla="*/ 0 h 863600"/>
                  <a:gd name="connsiteX1" fmla="*/ 0 w 1727200"/>
                  <a:gd name="connsiteY1" fmla="*/ 0 h 863600"/>
                  <a:gd name="connsiteX2" fmla="*/ 1130300 w 1727200"/>
                  <a:gd name="connsiteY2" fmla="*/ 863600 h 863600"/>
                  <a:gd name="connsiteX3" fmla="*/ 1727200 w 1727200"/>
                  <a:gd name="connsiteY3" fmla="*/ 863600 h 863600"/>
                  <a:gd name="connsiteX4" fmla="*/ 482600 w 1727200"/>
                  <a:gd name="connsiteY4" fmla="*/ 0 h 863600"/>
                  <a:gd name="connsiteX0" fmla="*/ 482600 w 1727200"/>
                  <a:gd name="connsiteY0" fmla="*/ 0 h 863600"/>
                  <a:gd name="connsiteX1" fmla="*/ 0 w 1727200"/>
                  <a:gd name="connsiteY1" fmla="*/ 0 h 863600"/>
                  <a:gd name="connsiteX2" fmla="*/ 901700 w 1727200"/>
                  <a:gd name="connsiteY2" fmla="*/ 863600 h 863600"/>
                  <a:gd name="connsiteX3" fmla="*/ 1727200 w 1727200"/>
                  <a:gd name="connsiteY3" fmla="*/ 863600 h 863600"/>
                  <a:gd name="connsiteX4" fmla="*/ 482600 w 1727200"/>
                  <a:gd name="connsiteY4" fmla="*/ 0 h 863600"/>
                  <a:gd name="connsiteX0" fmla="*/ 711200 w 1955800"/>
                  <a:gd name="connsiteY0" fmla="*/ 0 h 863600"/>
                  <a:gd name="connsiteX1" fmla="*/ 0 w 1955800"/>
                  <a:gd name="connsiteY1" fmla="*/ 0 h 863600"/>
                  <a:gd name="connsiteX2" fmla="*/ 1130300 w 1955800"/>
                  <a:gd name="connsiteY2" fmla="*/ 863600 h 863600"/>
                  <a:gd name="connsiteX3" fmla="*/ 1955800 w 1955800"/>
                  <a:gd name="connsiteY3" fmla="*/ 863600 h 863600"/>
                  <a:gd name="connsiteX4" fmla="*/ 711200 w 1955800"/>
                  <a:gd name="connsiteY4" fmla="*/ 0 h 863600"/>
                  <a:gd name="connsiteX0" fmla="*/ 711200 w 1955800"/>
                  <a:gd name="connsiteY0" fmla="*/ 0 h 863600"/>
                  <a:gd name="connsiteX1" fmla="*/ 0 w 1955800"/>
                  <a:gd name="connsiteY1" fmla="*/ 0 h 863600"/>
                  <a:gd name="connsiteX2" fmla="*/ 444500 w 1955800"/>
                  <a:gd name="connsiteY2" fmla="*/ 863600 h 863600"/>
                  <a:gd name="connsiteX3" fmla="*/ 1955800 w 1955800"/>
                  <a:gd name="connsiteY3" fmla="*/ 863600 h 863600"/>
                  <a:gd name="connsiteX4" fmla="*/ 711200 w 1955800"/>
                  <a:gd name="connsiteY4" fmla="*/ 0 h 863600"/>
                  <a:gd name="connsiteX0" fmla="*/ 1473200 w 2717800"/>
                  <a:gd name="connsiteY0" fmla="*/ 0 h 863600"/>
                  <a:gd name="connsiteX1" fmla="*/ 0 w 2717800"/>
                  <a:gd name="connsiteY1" fmla="*/ 0 h 863600"/>
                  <a:gd name="connsiteX2" fmla="*/ 1206500 w 2717800"/>
                  <a:gd name="connsiteY2" fmla="*/ 863600 h 863600"/>
                  <a:gd name="connsiteX3" fmla="*/ 2717800 w 2717800"/>
                  <a:gd name="connsiteY3" fmla="*/ 863600 h 863600"/>
                  <a:gd name="connsiteX4" fmla="*/ 1473200 w 2717800"/>
                  <a:gd name="connsiteY4" fmla="*/ 0 h 863600"/>
                  <a:gd name="connsiteX0" fmla="*/ 1320800 w 2565400"/>
                  <a:gd name="connsiteY0" fmla="*/ 0 h 863600"/>
                  <a:gd name="connsiteX1" fmla="*/ 0 w 2565400"/>
                  <a:gd name="connsiteY1" fmla="*/ 0 h 863600"/>
                  <a:gd name="connsiteX2" fmla="*/ 1054100 w 2565400"/>
                  <a:gd name="connsiteY2" fmla="*/ 863600 h 863600"/>
                  <a:gd name="connsiteX3" fmla="*/ 2565400 w 2565400"/>
                  <a:gd name="connsiteY3" fmla="*/ 863600 h 863600"/>
                  <a:gd name="connsiteX4" fmla="*/ 1320800 w 2565400"/>
                  <a:gd name="connsiteY4" fmla="*/ 0 h 863600"/>
                  <a:gd name="connsiteX0" fmla="*/ 1562100 w 2806700"/>
                  <a:gd name="connsiteY0" fmla="*/ 0 h 863600"/>
                  <a:gd name="connsiteX1" fmla="*/ 241300 w 2806700"/>
                  <a:gd name="connsiteY1" fmla="*/ 0 h 863600"/>
                  <a:gd name="connsiteX2" fmla="*/ 0 w 2806700"/>
                  <a:gd name="connsiteY2" fmla="*/ 0 h 863600"/>
                  <a:gd name="connsiteX3" fmla="*/ 1295400 w 2806700"/>
                  <a:gd name="connsiteY3" fmla="*/ 863600 h 863600"/>
                  <a:gd name="connsiteX4" fmla="*/ 2806700 w 2806700"/>
                  <a:gd name="connsiteY4" fmla="*/ 863600 h 863600"/>
                  <a:gd name="connsiteX5" fmla="*/ 1562100 w 2806700"/>
                  <a:gd name="connsiteY5" fmla="*/ 0 h 86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06700" h="863600">
                    <a:moveTo>
                      <a:pt x="1562100" y="0"/>
                    </a:moveTo>
                    <a:lnTo>
                      <a:pt x="241300" y="0"/>
                    </a:lnTo>
                    <a:lnTo>
                      <a:pt x="0" y="0"/>
                    </a:lnTo>
                    <a:lnTo>
                      <a:pt x="1295400" y="863600"/>
                    </a:lnTo>
                    <a:lnTo>
                      <a:pt x="2806700" y="863600"/>
                    </a:lnTo>
                    <a:lnTo>
                      <a:pt x="156210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0000"/>
                  </a:gs>
                  <a:gs pos="61000">
                    <a:srgbClr val="FFFFFF">
                      <a:alpha val="0"/>
                    </a:srgbClr>
                  </a:gs>
                </a:gsLst>
                <a:lin ang="7500000" scaled="0"/>
                <a:tileRect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3"/>
              <p:cNvGrpSpPr/>
              <p:nvPr/>
            </p:nvGrpSpPr>
            <p:grpSpPr>
              <a:xfrm>
                <a:off x="685802" y="1197246"/>
                <a:ext cx="4876798" cy="4463510"/>
                <a:chOff x="685802" y="1197246"/>
                <a:chExt cx="4876798" cy="4463510"/>
              </a:xfrm>
            </p:grpSpPr>
            <p:grpSp>
              <p:nvGrpSpPr>
                <p:cNvPr id="8" name="Group 62"/>
                <p:cNvGrpSpPr/>
                <p:nvPr/>
              </p:nvGrpSpPr>
              <p:grpSpPr>
                <a:xfrm>
                  <a:off x="685802" y="4444656"/>
                  <a:ext cx="4876798" cy="1216100"/>
                  <a:chOff x="685802" y="4444656"/>
                  <a:chExt cx="4876798" cy="1216100"/>
                </a:xfrm>
              </p:grpSpPr>
              <p:grpSp>
                <p:nvGrpSpPr>
                  <p:cNvPr id="56" name="Group 42"/>
                  <p:cNvGrpSpPr/>
                  <p:nvPr/>
                </p:nvGrpSpPr>
                <p:grpSpPr>
                  <a:xfrm>
                    <a:off x="685802" y="4444656"/>
                    <a:ext cx="4876798" cy="1216100"/>
                    <a:chOff x="825500" y="4989513"/>
                    <a:chExt cx="7493001" cy="1868488"/>
                  </a:xfrm>
                </p:grpSpPr>
                <p:sp>
                  <p:nvSpPr>
                    <p:cNvPr id="58" name="Freeform 5"/>
                    <p:cNvSpPr>
                      <a:spLocks/>
                    </p:cNvSpPr>
                    <p:nvPr/>
                  </p:nvSpPr>
                  <p:spPr bwMode="auto">
                    <a:xfrm>
                      <a:off x="2747963" y="5656263"/>
                      <a:ext cx="5570538" cy="1201738"/>
                    </a:xfrm>
                    <a:custGeom>
                      <a:avLst/>
                      <a:gdLst/>
                      <a:ahLst/>
                      <a:cxnLst>
                        <a:cxn ang="0">
                          <a:pos x="10527" y="0"/>
                        </a:cxn>
                        <a:cxn ang="0">
                          <a:pos x="10527" y="1099"/>
                        </a:cxn>
                        <a:cxn ang="0">
                          <a:pos x="0" y="2271"/>
                        </a:cxn>
                        <a:cxn ang="0">
                          <a:pos x="0" y="929"/>
                        </a:cxn>
                        <a:cxn ang="0">
                          <a:pos x="10527" y="0"/>
                        </a:cxn>
                      </a:cxnLst>
                      <a:rect l="0" t="0" r="r" b="b"/>
                      <a:pathLst>
                        <a:path w="10527" h="2271">
                          <a:moveTo>
                            <a:pt x="10527" y="0"/>
                          </a:moveTo>
                          <a:lnTo>
                            <a:pt x="10527" y="1099"/>
                          </a:lnTo>
                          <a:lnTo>
                            <a:pt x="0" y="2271"/>
                          </a:lnTo>
                          <a:lnTo>
                            <a:pt x="0" y="929"/>
                          </a:lnTo>
                          <a:lnTo>
                            <a:pt x="10527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38E89"/>
                        </a:gs>
                        <a:gs pos="100000">
                          <a:srgbClr val="A75054"/>
                        </a:gs>
                      </a:gsLst>
                      <a:lin ang="2700000" scaled="1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59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830184" y="5211763"/>
                      <a:ext cx="1922463" cy="1646238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3111"/>
                        </a:cxn>
                        <a:cxn ang="0">
                          <a:pos x="0" y="881"/>
                        </a:cxn>
                        <a:cxn ang="0">
                          <a:pos x="0" y="0"/>
                        </a:cxn>
                        <a:cxn ang="0">
                          <a:pos x="3633" y="1769"/>
                        </a:cxn>
                        <a:cxn ang="0">
                          <a:pos x="3633" y="3111"/>
                        </a:cxn>
                      </a:cxnLst>
                      <a:rect l="0" t="0" r="r" b="b"/>
                      <a:pathLst>
                        <a:path w="3633" h="3111">
                          <a:moveTo>
                            <a:pt x="3633" y="3111"/>
                          </a:moveTo>
                          <a:lnTo>
                            <a:pt x="0" y="881"/>
                          </a:lnTo>
                          <a:lnTo>
                            <a:pt x="0" y="0"/>
                          </a:lnTo>
                          <a:lnTo>
                            <a:pt x="3633" y="1769"/>
                          </a:lnTo>
                          <a:lnTo>
                            <a:pt x="3633" y="311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8B3637"/>
                        </a:gs>
                        <a:gs pos="100000">
                          <a:srgbClr val="431B1A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60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825500" y="4989513"/>
                      <a:ext cx="7493000" cy="1162050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2195"/>
                        </a:cxn>
                        <a:cxn ang="0">
                          <a:pos x="0" y="426"/>
                        </a:cxn>
                        <a:cxn ang="0">
                          <a:pos x="7822" y="0"/>
                        </a:cxn>
                        <a:cxn ang="0">
                          <a:pos x="14160" y="1266"/>
                        </a:cxn>
                        <a:cxn ang="0">
                          <a:pos x="3633" y="2195"/>
                        </a:cxn>
                      </a:cxnLst>
                      <a:rect l="0" t="0" r="r" b="b"/>
                      <a:pathLst>
                        <a:path w="14160" h="2195">
                          <a:moveTo>
                            <a:pt x="3633" y="2195"/>
                          </a:moveTo>
                          <a:lnTo>
                            <a:pt x="0" y="426"/>
                          </a:lnTo>
                          <a:lnTo>
                            <a:pt x="7822" y="0"/>
                          </a:lnTo>
                          <a:lnTo>
                            <a:pt x="14160" y="1266"/>
                          </a:lnTo>
                          <a:lnTo>
                            <a:pt x="3633" y="2195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561107"/>
                        </a:gs>
                        <a:gs pos="100000">
                          <a:srgbClr val="1F0600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</p:grp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2113093" y="5044333"/>
                    <a:ext cx="3352618" cy="327782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816000" lon="20081884" rev="21593909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dirty="0" smtClean="0">
                        <a:solidFill>
                          <a:srgbClr val="FFFFFF"/>
                        </a:solidFill>
                        <a:latin typeface="Arial Narrow"/>
                        <a:cs typeface="Arial Narrow"/>
                      </a:rPr>
                      <a:t>Industry History</a:t>
                    </a:r>
                    <a:endParaRPr lang="en-US" dirty="0">
                      <a:solidFill>
                        <a:srgbClr val="FFFFFF"/>
                      </a:solidFill>
                      <a:latin typeface="Arial Narrow"/>
                      <a:cs typeface="Arial Narrow"/>
                    </a:endParaRPr>
                  </a:p>
                </p:txBody>
              </p:sp>
            </p:grpSp>
            <p:grpSp>
              <p:nvGrpSpPr>
                <p:cNvPr id="9" name="Group 61"/>
                <p:cNvGrpSpPr/>
                <p:nvPr/>
              </p:nvGrpSpPr>
              <p:grpSpPr>
                <a:xfrm>
                  <a:off x="685802" y="4158454"/>
                  <a:ext cx="4876798" cy="1002223"/>
                  <a:chOff x="685802" y="4158454"/>
                  <a:chExt cx="4876798" cy="1002223"/>
                </a:xfrm>
              </p:grpSpPr>
              <p:grpSp>
                <p:nvGrpSpPr>
                  <p:cNvPr id="51" name="Group 41"/>
                  <p:cNvGrpSpPr/>
                  <p:nvPr/>
                </p:nvGrpSpPr>
                <p:grpSpPr>
                  <a:xfrm>
                    <a:off x="685802" y="4158454"/>
                    <a:ext cx="4876798" cy="1002223"/>
                    <a:chOff x="825500" y="4549775"/>
                    <a:chExt cx="7493001" cy="1539875"/>
                  </a:xfrm>
                </p:grpSpPr>
                <p:sp>
                  <p:nvSpPr>
                    <p:cNvPr id="53" name="Freeform 8"/>
                    <p:cNvSpPr>
                      <a:spLocks/>
                    </p:cNvSpPr>
                    <p:nvPr/>
                  </p:nvSpPr>
                  <p:spPr bwMode="auto">
                    <a:xfrm>
                      <a:off x="2747963" y="5026025"/>
                      <a:ext cx="5570538" cy="1063625"/>
                    </a:xfrm>
                    <a:custGeom>
                      <a:avLst/>
                      <a:gdLst/>
                      <a:ahLst/>
                      <a:cxnLst>
                        <a:cxn ang="0">
                          <a:pos x="10527" y="0"/>
                        </a:cxn>
                        <a:cxn ang="0">
                          <a:pos x="10527" y="1100"/>
                        </a:cxn>
                        <a:cxn ang="0">
                          <a:pos x="0" y="2009"/>
                        </a:cxn>
                        <a:cxn ang="0">
                          <a:pos x="0" y="666"/>
                        </a:cxn>
                        <a:cxn ang="0">
                          <a:pos x="10527" y="0"/>
                        </a:cxn>
                      </a:cxnLst>
                      <a:rect l="0" t="0" r="r" b="b"/>
                      <a:pathLst>
                        <a:path w="10527" h="2009">
                          <a:moveTo>
                            <a:pt x="10527" y="0"/>
                          </a:moveTo>
                          <a:lnTo>
                            <a:pt x="10527" y="1100"/>
                          </a:lnTo>
                          <a:lnTo>
                            <a:pt x="0" y="2009"/>
                          </a:lnTo>
                          <a:lnTo>
                            <a:pt x="0" y="666"/>
                          </a:lnTo>
                          <a:lnTo>
                            <a:pt x="10527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38E89"/>
                        </a:gs>
                        <a:gs pos="100000">
                          <a:srgbClr val="A75054"/>
                        </a:gs>
                      </a:gsLst>
                      <a:lin ang="2700000" scaled="1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54" name="Freeform 9"/>
                    <p:cNvSpPr>
                      <a:spLocks/>
                    </p:cNvSpPr>
                    <p:nvPr/>
                  </p:nvSpPr>
                  <p:spPr bwMode="auto">
                    <a:xfrm>
                      <a:off x="830184" y="4708525"/>
                      <a:ext cx="1922463" cy="1381125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2611"/>
                        </a:cxn>
                        <a:cxn ang="0">
                          <a:pos x="0" y="881"/>
                        </a:cxn>
                        <a:cxn ang="0">
                          <a:pos x="0" y="0"/>
                        </a:cxn>
                        <a:cxn ang="0">
                          <a:pos x="3633" y="1268"/>
                        </a:cxn>
                        <a:cxn ang="0">
                          <a:pos x="3633" y="2611"/>
                        </a:cxn>
                      </a:cxnLst>
                      <a:rect l="0" t="0" r="r" b="b"/>
                      <a:pathLst>
                        <a:path w="3633" h="2611">
                          <a:moveTo>
                            <a:pt x="3633" y="2611"/>
                          </a:moveTo>
                          <a:lnTo>
                            <a:pt x="0" y="881"/>
                          </a:lnTo>
                          <a:lnTo>
                            <a:pt x="0" y="0"/>
                          </a:lnTo>
                          <a:lnTo>
                            <a:pt x="3633" y="1268"/>
                          </a:lnTo>
                          <a:lnTo>
                            <a:pt x="3633" y="261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8B3637"/>
                        </a:gs>
                        <a:gs pos="100000">
                          <a:srgbClr val="431B1A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55" name="Freeform 10"/>
                    <p:cNvSpPr>
                      <a:spLocks/>
                    </p:cNvSpPr>
                    <p:nvPr/>
                  </p:nvSpPr>
                  <p:spPr bwMode="auto">
                    <a:xfrm>
                      <a:off x="825500" y="4549775"/>
                      <a:ext cx="7493000" cy="831850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1574"/>
                        </a:cxn>
                        <a:cxn ang="0">
                          <a:pos x="0" y="306"/>
                        </a:cxn>
                        <a:cxn ang="0">
                          <a:pos x="7822" y="0"/>
                        </a:cxn>
                        <a:cxn ang="0">
                          <a:pos x="14160" y="908"/>
                        </a:cxn>
                        <a:cxn ang="0">
                          <a:pos x="3633" y="1574"/>
                        </a:cxn>
                      </a:cxnLst>
                      <a:rect l="0" t="0" r="r" b="b"/>
                      <a:pathLst>
                        <a:path w="14160" h="1574">
                          <a:moveTo>
                            <a:pt x="3633" y="1574"/>
                          </a:moveTo>
                          <a:lnTo>
                            <a:pt x="0" y="306"/>
                          </a:lnTo>
                          <a:lnTo>
                            <a:pt x="7822" y="0"/>
                          </a:lnTo>
                          <a:lnTo>
                            <a:pt x="14160" y="908"/>
                          </a:lnTo>
                          <a:lnTo>
                            <a:pt x="3633" y="1574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561107"/>
                        </a:gs>
                        <a:gs pos="100000">
                          <a:srgbClr val="1F0600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</p:grp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2113093" y="4597538"/>
                    <a:ext cx="3352618" cy="327782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576000" lon="20081884" rev="21593909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dirty="0" smtClean="0">
                        <a:solidFill>
                          <a:srgbClr val="FFFFFF"/>
                        </a:solidFill>
                        <a:latin typeface="Arial Narrow"/>
                        <a:cs typeface="Arial Narrow"/>
                      </a:rPr>
                      <a:t>Company History and Policies</a:t>
                    </a:r>
                    <a:endParaRPr lang="en-US" dirty="0">
                      <a:solidFill>
                        <a:srgbClr val="FFFFFF"/>
                      </a:solidFill>
                      <a:latin typeface="Arial Narrow"/>
                      <a:cs typeface="Arial Narrow"/>
                    </a:endParaRPr>
                  </a:p>
                </p:txBody>
              </p:sp>
            </p:grpSp>
            <p:grpSp>
              <p:nvGrpSpPr>
                <p:cNvPr id="10" name="Group 58"/>
                <p:cNvGrpSpPr/>
                <p:nvPr/>
              </p:nvGrpSpPr>
              <p:grpSpPr>
                <a:xfrm>
                  <a:off x="685802" y="1197246"/>
                  <a:ext cx="4876798" cy="1216100"/>
                  <a:chOff x="685802" y="1197246"/>
                  <a:chExt cx="4876798" cy="1216100"/>
                </a:xfrm>
              </p:grpSpPr>
              <p:grpSp>
                <p:nvGrpSpPr>
                  <p:cNvPr id="46" name="Group 33"/>
                  <p:cNvGrpSpPr/>
                  <p:nvPr/>
                </p:nvGrpSpPr>
                <p:grpSpPr>
                  <a:xfrm>
                    <a:off x="685802" y="1197246"/>
                    <a:ext cx="4876798" cy="1216100"/>
                    <a:chOff x="825500" y="0"/>
                    <a:chExt cx="7493001" cy="1868488"/>
                  </a:xfrm>
                </p:grpSpPr>
                <p:sp>
                  <p:nvSpPr>
                    <p:cNvPr id="48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2747963" y="0"/>
                      <a:ext cx="5570538" cy="1201738"/>
                    </a:xfrm>
                    <a:custGeom>
                      <a:avLst/>
                      <a:gdLst/>
                      <a:ahLst/>
                      <a:cxnLst>
                        <a:cxn ang="0">
                          <a:pos x="10527" y="1172"/>
                        </a:cxn>
                        <a:cxn ang="0">
                          <a:pos x="10527" y="2271"/>
                        </a:cxn>
                        <a:cxn ang="0">
                          <a:pos x="0" y="1342"/>
                        </a:cxn>
                        <a:cxn ang="0">
                          <a:pos x="0" y="0"/>
                        </a:cxn>
                        <a:cxn ang="0">
                          <a:pos x="10527" y="1172"/>
                        </a:cxn>
                      </a:cxnLst>
                      <a:rect l="0" t="0" r="r" b="b"/>
                      <a:pathLst>
                        <a:path w="10527" h="2271">
                          <a:moveTo>
                            <a:pt x="10527" y="1172"/>
                          </a:moveTo>
                          <a:lnTo>
                            <a:pt x="10527" y="2271"/>
                          </a:lnTo>
                          <a:lnTo>
                            <a:pt x="0" y="1342"/>
                          </a:lnTo>
                          <a:lnTo>
                            <a:pt x="0" y="0"/>
                          </a:lnTo>
                          <a:lnTo>
                            <a:pt x="10527" y="1172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38E89"/>
                        </a:gs>
                        <a:gs pos="100000">
                          <a:srgbClr val="A75054"/>
                        </a:gs>
                      </a:gsLst>
                      <a:lin ang="2700000" scaled="1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 dirty="0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49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825500" y="706438"/>
                      <a:ext cx="7493000" cy="1162050"/>
                    </a:xfrm>
                    <a:custGeom>
                      <a:avLst/>
                      <a:gdLst/>
                      <a:ahLst/>
                      <a:cxnLst>
                        <a:cxn ang="0">
                          <a:pos x="14160" y="929"/>
                        </a:cxn>
                        <a:cxn ang="0">
                          <a:pos x="7822" y="2195"/>
                        </a:cxn>
                        <a:cxn ang="0">
                          <a:pos x="0" y="1769"/>
                        </a:cxn>
                        <a:cxn ang="0">
                          <a:pos x="3633" y="0"/>
                        </a:cxn>
                        <a:cxn ang="0">
                          <a:pos x="14160" y="929"/>
                        </a:cxn>
                      </a:cxnLst>
                      <a:rect l="0" t="0" r="r" b="b"/>
                      <a:pathLst>
                        <a:path w="14160" h="2195">
                          <a:moveTo>
                            <a:pt x="14160" y="929"/>
                          </a:moveTo>
                          <a:lnTo>
                            <a:pt x="7822" y="2195"/>
                          </a:lnTo>
                          <a:lnTo>
                            <a:pt x="0" y="1769"/>
                          </a:lnTo>
                          <a:lnTo>
                            <a:pt x="3633" y="0"/>
                          </a:lnTo>
                          <a:lnTo>
                            <a:pt x="14160" y="929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561107"/>
                        </a:gs>
                        <a:gs pos="100000">
                          <a:srgbClr val="1F0600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50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830184" y="0"/>
                      <a:ext cx="1922463" cy="1646238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1342"/>
                        </a:cxn>
                        <a:cxn ang="0">
                          <a:pos x="0" y="3111"/>
                        </a:cxn>
                        <a:cxn ang="0">
                          <a:pos x="0" y="2230"/>
                        </a:cxn>
                        <a:cxn ang="0">
                          <a:pos x="3633" y="0"/>
                        </a:cxn>
                        <a:cxn ang="0">
                          <a:pos x="3633" y="1342"/>
                        </a:cxn>
                      </a:cxnLst>
                      <a:rect l="0" t="0" r="r" b="b"/>
                      <a:pathLst>
                        <a:path w="3633" h="3111">
                          <a:moveTo>
                            <a:pt x="3633" y="1342"/>
                          </a:moveTo>
                          <a:lnTo>
                            <a:pt x="0" y="3111"/>
                          </a:lnTo>
                          <a:lnTo>
                            <a:pt x="0" y="2230"/>
                          </a:lnTo>
                          <a:lnTo>
                            <a:pt x="3633" y="0"/>
                          </a:lnTo>
                          <a:lnTo>
                            <a:pt x="3633" y="1342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8B3637"/>
                        </a:gs>
                        <a:gs pos="100000">
                          <a:srgbClr val="431B1A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</p:grp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2113093" y="1420221"/>
                    <a:ext cx="3352618" cy="563231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0874000" lon="20082946" rev="21593975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dirty="0" smtClean="0">
                        <a:solidFill>
                          <a:srgbClr val="FFFFFF"/>
                        </a:solidFill>
                        <a:latin typeface="Arial Narrow"/>
                        <a:cs typeface="Arial Narrow"/>
                      </a:rPr>
                      <a:t>Enhancing Customer Relationships</a:t>
                    </a:r>
                  </a:p>
                  <a:p>
                    <a:pPr algn="ctr">
                      <a:lnSpc>
                        <a:spcPct val="85000"/>
                      </a:lnSpc>
                    </a:pPr>
                    <a:endParaRPr lang="en-US" dirty="0">
                      <a:solidFill>
                        <a:srgbClr val="FFFFFF"/>
                      </a:solidFill>
                      <a:latin typeface="Arial Narrow"/>
                      <a:cs typeface="Arial Narrow"/>
                    </a:endParaRPr>
                  </a:p>
                </p:txBody>
              </p:sp>
            </p:grpSp>
            <p:grpSp>
              <p:nvGrpSpPr>
                <p:cNvPr id="11" name="Group 57"/>
                <p:cNvGrpSpPr/>
                <p:nvPr/>
              </p:nvGrpSpPr>
              <p:grpSpPr>
                <a:xfrm>
                  <a:off x="685802" y="1697324"/>
                  <a:ext cx="4876798" cy="1002223"/>
                  <a:chOff x="685802" y="1697324"/>
                  <a:chExt cx="4876798" cy="1002223"/>
                </a:xfrm>
              </p:grpSpPr>
              <p:grpSp>
                <p:nvGrpSpPr>
                  <p:cNvPr id="41" name="Group 34"/>
                  <p:cNvGrpSpPr/>
                  <p:nvPr/>
                </p:nvGrpSpPr>
                <p:grpSpPr>
                  <a:xfrm>
                    <a:off x="685802" y="1697324"/>
                    <a:ext cx="4876798" cy="1002223"/>
                    <a:chOff x="825500" y="768350"/>
                    <a:chExt cx="7493001" cy="1539875"/>
                  </a:xfrm>
                </p:grpSpPr>
                <p:sp>
                  <p:nvSpPr>
                    <p:cNvPr id="43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2747963" y="768350"/>
                      <a:ext cx="5570538" cy="1063625"/>
                    </a:xfrm>
                    <a:custGeom>
                      <a:avLst/>
                      <a:gdLst/>
                      <a:ahLst/>
                      <a:cxnLst>
                        <a:cxn ang="0">
                          <a:pos x="10527" y="909"/>
                        </a:cxn>
                        <a:cxn ang="0">
                          <a:pos x="10527" y="2009"/>
                        </a:cxn>
                        <a:cxn ang="0">
                          <a:pos x="0" y="1343"/>
                        </a:cxn>
                        <a:cxn ang="0">
                          <a:pos x="0" y="0"/>
                        </a:cxn>
                        <a:cxn ang="0">
                          <a:pos x="10527" y="909"/>
                        </a:cxn>
                      </a:cxnLst>
                      <a:rect l="0" t="0" r="r" b="b"/>
                      <a:pathLst>
                        <a:path w="10527" h="2009">
                          <a:moveTo>
                            <a:pt x="10527" y="909"/>
                          </a:moveTo>
                          <a:lnTo>
                            <a:pt x="10527" y="2009"/>
                          </a:lnTo>
                          <a:lnTo>
                            <a:pt x="0" y="1343"/>
                          </a:lnTo>
                          <a:lnTo>
                            <a:pt x="0" y="0"/>
                          </a:lnTo>
                          <a:lnTo>
                            <a:pt x="10527" y="909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38E89"/>
                        </a:gs>
                        <a:gs pos="100000">
                          <a:srgbClr val="A75054"/>
                        </a:gs>
                      </a:gsLst>
                      <a:lin ang="2700000" scaled="1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44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825500" y="1476375"/>
                      <a:ext cx="7493000" cy="831850"/>
                    </a:xfrm>
                    <a:custGeom>
                      <a:avLst/>
                      <a:gdLst/>
                      <a:ahLst/>
                      <a:cxnLst>
                        <a:cxn ang="0">
                          <a:pos x="14160" y="666"/>
                        </a:cxn>
                        <a:cxn ang="0">
                          <a:pos x="7822" y="1574"/>
                        </a:cxn>
                        <a:cxn ang="0">
                          <a:pos x="0" y="1268"/>
                        </a:cxn>
                        <a:cxn ang="0">
                          <a:pos x="3633" y="0"/>
                        </a:cxn>
                        <a:cxn ang="0">
                          <a:pos x="14160" y="666"/>
                        </a:cxn>
                      </a:cxnLst>
                      <a:rect l="0" t="0" r="r" b="b"/>
                      <a:pathLst>
                        <a:path w="14160" h="1574">
                          <a:moveTo>
                            <a:pt x="14160" y="666"/>
                          </a:moveTo>
                          <a:lnTo>
                            <a:pt x="7822" y="1574"/>
                          </a:lnTo>
                          <a:lnTo>
                            <a:pt x="0" y="1268"/>
                          </a:lnTo>
                          <a:lnTo>
                            <a:pt x="3633" y="0"/>
                          </a:lnTo>
                          <a:lnTo>
                            <a:pt x="14160" y="666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561107"/>
                        </a:gs>
                        <a:gs pos="100000">
                          <a:srgbClr val="1F0600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45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830184" y="768350"/>
                      <a:ext cx="1922463" cy="1381125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1343"/>
                        </a:cxn>
                        <a:cxn ang="0">
                          <a:pos x="0" y="2611"/>
                        </a:cxn>
                        <a:cxn ang="0">
                          <a:pos x="0" y="1730"/>
                        </a:cxn>
                        <a:cxn ang="0">
                          <a:pos x="3633" y="0"/>
                        </a:cxn>
                        <a:cxn ang="0">
                          <a:pos x="3633" y="1343"/>
                        </a:cxn>
                      </a:cxnLst>
                      <a:rect l="0" t="0" r="r" b="b"/>
                      <a:pathLst>
                        <a:path w="3633" h="2611">
                          <a:moveTo>
                            <a:pt x="3633" y="1343"/>
                          </a:moveTo>
                          <a:lnTo>
                            <a:pt x="0" y="2611"/>
                          </a:lnTo>
                          <a:lnTo>
                            <a:pt x="0" y="1730"/>
                          </a:lnTo>
                          <a:lnTo>
                            <a:pt x="3633" y="0"/>
                          </a:lnTo>
                          <a:lnTo>
                            <a:pt x="3633" y="1343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8B3637"/>
                        </a:gs>
                        <a:gs pos="100000">
                          <a:srgbClr val="431B1A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</p:grp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113093" y="1855796"/>
                    <a:ext cx="3352618" cy="327782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1054000" lon="20082946" rev="21593975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dirty="0" smtClean="0">
                        <a:solidFill>
                          <a:srgbClr val="FFFFFF"/>
                        </a:solidFill>
                        <a:latin typeface="Arial Narrow"/>
                        <a:cs typeface="Arial Narrow"/>
                      </a:rPr>
                      <a:t>Developing Customer Relationships</a:t>
                    </a:r>
                    <a:endParaRPr lang="en-US" dirty="0">
                      <a:solidFill>
                        <a:srgbClr val="FFFFFF"/>
                      </a:solidFill>
                      <a:latin typeface="Arial Narrow"/>
                      <a:cs typeface="Arial Narrow"/>
                    </a:endParaRPr>
                  </a:p>
                </p:txBody>
              </p:sp>
            </p:grpSp>
            <p:grpSp>
              <p:nvGrpSpPr>
                <p:cNvPr id="12" name="Group 56"/>
                <p:cNvGrpSpPr/>
                <p:nvPr/>
              </p:nvGrpSpPr>
              <p:grpSpPr>
                <a:xfrm>
                  <a:off x="685802" y="2197403"/>
                  <a:ext cx="4876798" cy="788347"/>
                  <a:chOff x="685802" y="2197403"/>
                  <a:chExt cx="4876798" cy="788347"/>
                </a:xfrm>
              </p:grpSpPr>
              <p:grpSp>
                <p:nvGrpSpPr>
                  <p:cNvPr id="36" name="Group 35"/>
                  <p:cNvGrpSpPr/>
                  <p:nvPr/>
                </p:nvGrpSpPr>
                <p:grpSpPr>
                  <a:xfrm>
                    <a:off x="685802" y="2197403"/>
                    <a:ext cx="4876798" cy="788347"/>
                    <a:chOff x="825500" y="1536700"/>
                    <a:chExt cx="7493001" cy="1211263"/>
                  </a:xfrm>
                </p:grpSpPr>
                <p:sp>
                  <p:nvSpPr>
                    <p:cNvPr id="38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2747963" y="1536700"/>
                      <a:ext cx="5570538" cy="923925"/>
                    </a:xfrm>
                    <a:custGeom>
                      <a:avLst/>
                      <a:gdLst/>
                      <a:ahLst/>
                      <a:cxnLst>
                        <a:cxn ang="0">
                          <a:pos x="10527" y="647"/>
                        </a:cxn>
                        <a:cxn ang="0">
                          <a:pos x="10527" y="1746"/>
                        </a:cxn>
                        <a:cxn ang="0">
                          <a:pos x="0" y="1343"/>
                        </a:cxn>
                        <a:cxn ang="0">
                          <a:pos x="0" y="0"/>
                        </a:cxn>
                        <a:cxn ang="0">
                          <a:pos x="10527" y="647"/>
                        </a:cxn>
                      </a:cxnLst>
                      <a:rect l="0" t="0" r="r" b="b"/>
                      <a:pathLst>
                        <a:path w="10527" h="1746">
                          <a:moveTo>
                            <a:pt x="10527" y="647"/>
                          </a:moveTo>
                          <a:lnTo>
                            <a:pt x="10527" y="1746"/>
                          </a:lnTo>
                          <a:lnTo>
                            <a:pt x="0" y="1343"/>
                          </a:lnTo>
                          <a:lnTo>
                            <a:pt x="0" y="0"/>
                          </a:lnTo>
                          <a:lnTo>
                            <a:pt x="10527" y="647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38E89"/>
                        </a:gs>
                        <a:gs pos="100000">
                          <a:srgbClr val="A75054"/>
                        </a:gs>
                      </a:gsLst>
                      <a:lin ang="2700000" scaled="1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39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825500" y="2244725"/>
                      <a:ext cx="7493000" cy="503238"/>
                    </a:xfrm>
                    <a:custGeom>
                      <a:avLst/>
                      <a:gdLst/>
                      <a:ahLst/>
                      <a:cxnLst>
                        <a:cxn ang="0">
                          <a:pos x="14160" y="403"/>
                        </a:cxn>
                        <a:cxn ang="0">
                          <a:pos x="7822" y="953"/>
                        </a:cxn>
                        <a:cxn ang="0">
                          <a:pos x="0" y="769"/>
                        </a:cxn>
                        <a:cxn ang="0">
                          <a:pos x="3633" y="0"/>
                        </a:cxn>
                        <a:cxn ang="0">
                          <a:pos x="14160" y="403"/>
                        </a:cxn>
                      </a:cxnLst>
                      <a:rect l="0" t="0" r="r" b="b"/>
                      <a:pathLst>
                        <a:path w="14160" h="953">
                          <a:moveTo>
                            <a:pt x="14160" y="403"/>
                          </a:moveTo>
                          <a:lnTo>
                            <a:pt x="7822" y="953"/>
                          </a:lnTo>
                          <a:lnTo>
                            <a:pt x="0" y="769"/>
                          </a:lnTo>
                          <a:lnTo>
                            <a:pt x="3633" y="0"/>
                          </a:lnTo>
                          <a:lnTo>
                            <a:pt x="14160" y="403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561107"/>
                        </a:gs>
                        <a:gs pos="100000">
                          <a:srgbClr val="1F0600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40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830184" y="1536700"/>
                      <a:ext cx="1922463" cy="1117600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1343"/>
                        </a:cxn>
                        <a:cxn ang="0">
                          <a:pos x="0" y="2112"/>
                        </a:cxn>
                        <a:cxn ang="0">
                          <a:pos x="0" y="1231"/>
                        </a:cxn>
                        <a:cxn ang="0">
                          <a:pos x="3633" y="0"/>
                        </a:cxn>
                        <a:cxn ang="0">
                          <a:pos x="3633" y="1343"/>
                        </a:cxn>
                      </a:cxnLst>
                      <a:rect l="0" t="0" r="r" b="b"/>
                      <a:pathLst>
                        <a:path w="3633" h="2112">
                          <a:moveTo>
                            <a:pt x="3633" y="1343"/>
                          </a:moveTo>
                          <a:lnTo>
                            <a:pt x="0" y="2112"/>
                          </a:lnTo>
                          <a:lnTo>
                            <a:pt x="0" y="1231"/>
                          </a:lnTo>
                          <a:lnTo>
                            <a:pt x="3633" y="0"/>
                          </a:lnTo>
                          <a:lnTo>
                            <a:pt x="3633" y="1343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8B3637"/>
                        </a:gs>
                        <a:gs pos="100000">
                          <a:srgbClr val="431B1A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</p:grp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2113093" y="2319220"/>
                    <a:ext cx="3352618" cy="327782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1294000" lon="20082946" rev="21593975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dirty="0" smtClean="0">
                        <a:solidFill>
                          <a:srgbClr val="FFFFFF"/>
                        </a:solidFill>
                        <a:latin typeface="Arial Narrow"/>
                        <a:cs typeface="Arial Narrow"/>
                      </a:rPr>
                      <a:t>Initiating Customer Relationships</a:t>
                    </a:r>
                    <a:endParaRPr lang="en-US" dirty="0">
                      <a:solidFill>
                        <a:srgbClr val="FFFFFF"/>
                      </a:solidFill>
                      <a:latin typeface="Arial Narrow"/>
                      <a:cs typeface="Arial Narrow"/>
                    </a:endParaRPr>
                  </a:p>
                </p:txBody>
              </p:sp>
            </p:grpSp>
            <p:grpSp>
              <p:nvGrpSpPr>
                <p:cNvPr id="13" name="Group 55"/>
                <p:cNvGrpSpPr/>
                <p:nvPr/>
              </p:nvGrpSpPr>
              <p:grpSpPr>
                <a:xfrm>
                  <a:off x="685802" y="2697481"/>
                  <a:ext cx="4876798" cy="575504"/>
                  <a:chOff x="685802" y="2697481"/>
                  <a:chExt cx="4876798" cy="575504"/>
                </a:xfrm>
              </p:grpSpPr>
              <p:grpSp>
                <p:nvGrpSpPr>
                  <p:cNvPr id="31" name="Group 36"/>
                  <p:cNvGrpSpPr/>
                  <p:nvPr/>
                </p:nvGrpSpPr>
                <p:grpSpPr>
                  <a:xfrm>
                    <a:off x="685802" y="2697481"/>
                    <a:ext cx="4876798" cy="575504"/>
                    <a:chOff x="825500" y="2305050"/>
                    <a:chExt cx="7493001" cy="884238"/>
                  </a:xfrm>
                </p:grpSpPr>
                <p:sp>
                  <p:nvSpPr>
                    <p:cNvPr id="33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2747963" y="2305050"/>
                      <a:ext cx="5570538" cy="785813"/>
                    </a:xfrm>
                    <a:custGeom>
                      <a:avLst/>
                      <a:gdLst/>
                      <a:ahLst/>
                      <a:cxnLst>
                        <a:cxn ang="0">
                          <a:pos x="10527" y="383"/>
                        </a:cxn>
                        <a:cxn ang="0">
                          <a:pos x="10527" y="1483"/>
                        </a:cxn>
                        <a:cxn ang="0">
                          <a:pos x="0" y="1342"/>
                        </a:cxn>
                        <a:cxn ang="0">
                          <a:pos x="0" y="0"/>
                        </a:cxn>
                        <a:cxn ang="0">
                          <a:pos x="10527" y="383"/>
                        </a:cxn>
                      </a:cxnLst>
                      <a:rect l="0" t="0" r="r" b="b"/>
                      <a:pathLst>
                        <a:path w="10527" h="1483">
                          <a:moveTo>
                            <a:pt x="10527" y="383"/>
                          </a:moveTo>
                          <a:lnTo>
                            <a:pt x="10527" y="1483"/>
                          </a:lnTo>
                          <a:lnTo>
                            <a:pt x="0" y="1342"/>
                          </a:lnTo>
                          <a:lnTo>
                            <a:pt x="0" y="0"/>
                          </a:lnTo>
                          <a:lnTo>
                            <a:pt x="10527" y="383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38E89"/>
                        </a:gs>
                        <a:gs pos="100000">
                          <a:srgbClr val="A75054"/>
                        </a:gs>
                      </a:gsLst>
                      <a:lin ang="2700000" scaled="1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34" name="Freeform 27"/>
                    <p:cNvSpPr>
                      <a:spLocks/>
                    </p:cNvSpPr>
                    <p:nvPr/>
                  </p:nvSpPr>
                  <p:spPr bwMode="auto">
                    <a:xfrm>
                      <a:off x="825500" y="3013075"/>
                      <a:ext cx="7493000" cy="176213"/>
                    </a:xfrm>
                    <a:custGeom>
                      <a:avLst/>
                      <a:gdLst/>
                      <a:ahLst/>
                      <a:cxnLst>
                        <a:cxn ang="0">
                          <a:pos x="14160" y="141"/>
                        </a:cxn>
                        <a:cxn ang="0">
                          <a:pos x="7822" y="334"/>
                        </a:cxn>
                        <a:cxn ang="0">
                          <a:pos x="0" y="269"/>
                        </a:cxn>
                        <a:cxn ang="0">
                          <a:pos x="3633" y="0"/>
                        </a:cxn>
                        <a:cxn ang="0">
                          <a:pos x="14160" y="141"/>
                        </a:cxn>
                      </a:cxnLst>
                      <a:rect l="0" t="0" r="r" b="b"/>
                      <a:pathLst>
                        <a:path w="14160" h="334">
                          <a:moveTo>
                            <a:pt x="14160" y="141"/>
                          </a:moveTo>
                          <a:lnTo>
                            <a:pt x="7822" y="334"/>
                          </a:lnTo>
                          <a:lnTo>
                            <a:pt x="0" y="269"/>
                          </a:lnTo>
                          <a:lnTo>
                            <a:pt x="3633" y="0"/>
                          </a:lnTo>
                          <a:lnTo>
                            <a:pt x="14160" y="14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561107"/>
                        </a:gs>
                        <a:gs pos="100000">
                          <a:srgbClr val="1F0600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35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830184" y="2305050"/>
                      <a:ext cx="1922463" cy="852489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1342"/>
                        </a:cxn>
                        <a:cxn ang="0">
                          <a:pos x="0" y="1611"/>
                        </a:cxn>
                        <a:cxn ang="0">
                          <a:pos x="0" y="730"/>
                        </a:cxn>
                        <a:cxn ang="0">
                          <a:pos x="3633" y="0"/>
                        </a:cxn>
                        <a:cxn ang="0">
                          <a:pos x="3633" y="1342"/>
                        </a:cxn>
                      </a:cxnLst>
                      <a:rect l="0" t="0" r="r" b="b"/>
                      <a:pathLst>
                        <a:path w="3633" h="1611">
                          <a:moveTo>
                            <a:pt x="3633" y="1342"/>
                          </a:moveTo>
                          <a:lnTo>
                            <a:pt x="0" y="1611"/>
                          </a:lnTo>
                          <a:lnTo>
                            <a:pt x="0" y="730"/>
                          </a:lnTo>
                          <a:lnTo>
                            <a:pt x="3633" y="0"/>
                          </a:lnTo>
                          <a:lnTo>
                            <a:pt x="3633" y="1342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8B3637"/>
                        </a:gs>
                        <a:gs pos="100000">
                          <a:srgbClr val="431B1A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</p:grpSp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113093" y="2782645"/>
                    <a:ext cx="3352618" cy="327782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1354000" lon="20082946" rev="21593975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dirty="0" smtClean="0">
                        <a:solidFill>
                          <a:srgbClr val="FFFFFF"/>
                        </a:solidFill>
                        <a:latin typeface="Arial Narrow"/>
                        <a:cs typeface="Arial Narrow"/>
                      </a:rPr>
                      <a:t>Selling Techniques</a:t>
                    </a:r>
                    <a:endParaRPr lang="en-US" dirty="0">
                      <a:solidFill>
                        <a:srgbClr val="FFFFFF"/>
                      </a:solidFill>
                      <a:latin typeface="Arial Narrow"/>
                      <a:cs typeface="Arial Narrow"/>
                    </a:endParaRPr>
                  </a:p>
                </p:txBody>
              </p:sp>
            </p:grpSp>
            <p:grpSp>
              <p:nvGrpSpPr>
                <p:cNvPr id="14" name="Group 60"/>
                <p:cNvGrpSpPr/>
                <p:nvPr/>
              </p:nvGrpSpPr>
              <p:grpSpPr>
                <a:xfrm>
                  <a:off x="685802" y="3872252"/>
                  <a:ext cx="4876798" cy="788346"/>
                  <a:chOff x="685802" y="3872252"/>
                  <a:chExt cx="4876798" cy="788346"/>
                </a:xfrm>
              </p:grpSpPr>
              <p:grpSp>
                <p:nvGrpSpPr>
                  <p:cNvPr id="26" name="Group 40"/>
                  <p:cNvGrpSpPr/>
                  <p:nvPr/>
                </p:nvGrpSpPr>
                <p:grpSpPr>
                  <a:xfrm>
                    <a:off x="685802" y="3872252"/>
                    <a:ext cx="4876798" cy="788346"/>
                    <a:chOff x="825500" y="4110038"/>
                    <a:chExt cx="7493001" cy="1211262"/>
                  </a:xfrm>
                </p:grpSpPr>
                <p:sp>
                  <p:nvSpPr>
                    <p:cNvPr id="28" name="Freeform 11"/>
                    <p:cNvSpPr>
                      <a:spLocks/>
                    </p:cNvSpPr>
                    <p:nvPr/>
                  </p:nvSpPr>
                  <p:spPr bwMode="auto">
                    <a:xfrm>
                      <a:off x="2747963" y="4397375"/>
                      <a:ext cx="5570538" cy="923925"/>
                    </a:xfrm>
                    <a:custGeom>
                      <a:avLst/>
                      <a:gdLst/>
                      <a:ahLst/>
                      <a:cxnLst>
                        <a:cxn ang="0">
                          <a:pos x="10527" y="0"/>
                        </a:cxn>
                        <a:cxn ang="0">
                          <a:pos x="10527" y="1099"/>
                        </a:cxn>
                        <a:cxn ang="0">
                          <a:pos x="0" y="1746"/>
                        </a:cxn>
                        <a:cxn ang="0">
                          <a:pos x="0" y="403"/>
                        </a:cxn>
                        <a:cxn ang="0">
                          <a:pos x="10527" y="0"/>
                        </a:cxn>
                      </a:cxnLst>
                      <a:rect l="0" t="0" r="r" b="b"/>
                      <a:pathLst>
                        <a:path w="10527" h="1746">
                          <a:moveTo>
                            <a:pt x="10527" y="0"/>
                          </a:moveTo>
                          <a:lnTo>
                            <a:pt x="10527" y="1099"/>
                          </a:lnTo>
                          <a:lnTo>
                            <a:pt x="0" y="1746"/>
                          </a:lnTo>
                          <a:lnTo>
                            <a:pt x="0" y="403"/>
                          </a:lnTo>
                          <a:lnTo>
                            <a:pt x="10527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38E89"/>
                        </a:gs>
                        <a:gs pos="100000">
                          <a:srgbClr val="A75054"/>
                        </a:gs>
                      </a:gsLst>
                      <a:lin ang="2700000" scaled="1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29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830184" y="4203700"/>
                      <a:ext cx="1922463" cy="1117600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2112"/>
                        </a:cxn>
                        <a:cxn ang="0">
                          <a:pos x="0" y="881"/>
                        </a:cxn>
                        <a:cxn ang="0">
                          <a:pos x="0" y="0"/>
                        </a:cxn>
                        <a:cxn ang="0">
                          <a:pos x="3633" y="769"/>
                        </a:cxn>
                        <a:cxn ang="0">
                          <a:pos x="3633" y="2112"/>
                        </a:cxn>
                      </a:cxnLst>
                      <a:rect l="0" t="0" r="r" b="b"/>
                      <a:pathLst>
                        <a:path w="3633" h="2112">
                          <a:moveTo>
                            <a:pt x="3633" y="2112"/>
                          </a:moveTo>
                          <a:lnTo>
                            <a:pt x="0" y="881"/>
                          </a:lnTo>
                          <a:lnTo>
                            <a:pt x="0" y="0"/>
                          </a:lnTo>
                          <a:lnTo>
                            <a:pt x="3633" y="769"/>
                          </a:lnTo>
                          <a:lnTo>
                            <a:pt x="3633" y="2112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8B3637"/>
                        </a:gs>
                        <a:gs pos="100000">
                          <a:srgbClr val="431B1A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30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825500" y="4110038"/>
                      <a:ext cx="7493000" cy="503238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953"/>
                        </a:cxn>
                        <a:cxn ang="0">
                          <a:pos x="0" y="184"/>
                        </a:cxn>
                        <a:cxn ang="0">
                          <a:pos x="7822" y="0"/>
                        </a:cxn>
                        <a:cxn ang="0">
                          <a:pos x="14160" y="550"/>
                        </a:cxn>
                        <a:cxn ang="0">
                          <a:pos x="3633" y="953"/>
                        </a:cxn>
                      </a:cxnLst>
                      <a:rect l="0" t="0" r="r" b="b"/>
                      <a:pathLst>
                        <a:path w="14160" h="953">
                          <a:moveTo>
                            <a:pt x="3633" y="953"/>
                          </a:moveTo>
                          <a:lnTo>
                            <a:pt x="0" y="184"/>
                          </a:lnTo>
                          <a:lnTo>
                            <a:pt x="7822" y="0"/>
                          </a:lnTo>
                          <a:lnTo>
                            <a:pt x="14160" y="550"/>
                          </a:lnTo>
                          <a:lnTo>
                            <a:pt x="3633" y="953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561107"/>
                        </a:gs>
                        <a:gs pos="100000">
                          <a:srgbClr val="1F0600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</p:grp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2113093" y="4150743"/>
                    <a:ext cx="3352618" cy="327782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395000" lon="20082422" rev="21594000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dirty="0" smtClean="0">
                        <a:solidFill>
                          <a:srgbClr val="FFFFFF"/>
                        </a:solidFill>
                        <a:latin typeface="Arial Narrow"/>
                        <a:cs typeface="Arial Narrow"/>
                      </a:rPr>
                      <a:t>Product, Price, Channels, Promotions</a:t>
                    </a:r>
                    <a:endParaRPr lang="en-US" dirty="0">
                      <a:solidFill>
                        <a:srgbClr val="FFFFFF"/>
                      </a:solidFill>
                      <a:latin typeface="Arial Narrow"/>
                      <a:cs typeface="Arial Narrow"/>
                    </a:endParaRPr>
                  </a:p>
                </p:txBody>
              </p:sp>
            </p:grpSp>
            <p:grpSp>
              <p:nvGrpSpPr>
                <p:cNvPr id="15" name="Group 59"/>
                <p:cNvGrpSpPr/>
                <p:nvPr/>
              </p:nvGrpSpPr>
              <p:grpSpPr>
                <a:xfrm>
                  <a:off x="685802" y="3585017"/>
                  <a:ext cx="4876798" cy="575504"/>
                  <a:chOff x="685802" y="3585017"/>
                  <a:chExt cx="4876798" cy="575504"/>
                </a:xfrm>
              </p:grpSpPr>
              <p:grpSp>
                <p:nvGrpSpPr>
                  <p:cNvPr id="21" name="Group 39"/>
                  <p:cNvGrpSpPr/>
                  <p:nvPr/>
                </p:nvGrpSpPr>
                <p:grpSpPr>
                  <a:xfrm>
                    <a:off x="685802" y="3585017"/>
                    <a:ext cx="4876798" cy="575504"/>
                    <a:chOff x="825500" y="3668713"/>
                    <a:chExt cx="7493001" cy="884238"/>
                  </a:xfrm>
                </p:grpSpPr>
                <p:sp>
                  <p:nvSpPr>
                    <p:cNvPr id="23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2747963" y="3767138"/>
                      <a:ext cx="5570538" cy="785813"/>
                    </a:xfrm>
                    <a:custGeom>
                      <a:avLst/>
                      <a:gdLst/>
                      <a:ahLst/>
                      <a:cxnLst>
                        <a:cxn ang="0">
                          <a:pos x="10527" y="0"/>
                        </a:cxn>
                        <a:cxn ang="0">
                          <a:pos x="10527" y="1100"/>
                        </a:cxn>
                        <a:cxn ang="0">
                          <a:pos x="0" y="1483"/>
                        </a:cxn>
                        <a:cxn ang="0">
                          <a:pos x="0" y="141"/>
                        </a:cxn>
                        <a:cxn ang="0">
                          <a:pos x="10527" y="0"/>
                        </a:cxn>
                      </a:cxnLst>
                      <a:rect l="0" t="0" r="r" b="b"/>
                      <a:pathLst>
                        <a:path w="10527" h="1483">
                          <a:moveTo>
                            <a:pt x="10527" y="0"/>
                          </a:moveTo>
                          <a:lnTo>
                            <a:pt x="10527" y="1100"/>
                          </a:lnTo>
                          <a:lnTo>
                            <a:pt x="0" y="1483"/>
                          </a:lnTo>
                          <a:lnTo>
                            <a:pt x="0" y="141"/>
                          </a:lnTo>
                          <a:lnTo>
                            <a:pt x="10527" y="0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38E89"/>
                        </a:gs>
                        <a:gs pos="100000">
                          <a:srgbClr val="A75054"/>
                        </a:gs>
                      </a:gsLst>
                      <a:lin ang="2700000" scaled="1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24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830184" y="3700462"/>
                      <a:ext cx="1922463" cy="852489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1611"/>
                        </a:cxn>
                        <a:cxn ang="0">
                          <a:pos x="0" y="881"/>
                        </a:cxn>
                        <a:cxn ang="0">
                          <a:pos x="0" y="0"/>
                        </a:cxn>
                        <a:cxn ang="0">
                          <a:pos x="3633" y="269"/>
                        </a:cxn>
                        <a:cxn ang="0">
                          <a:pos x="3633" y="1611"/>
                        </a:cxn>
                      </a:cxnLst>
                      <a:rect l="0" t="0" r="r" b="b"/>
                      <a:pathLst>
                        <a:path w="3633" h="1611">
                          <a:moveTo>
                            <a:pt x="3633" y="1611"/>
                          </a:moveTo>
                          <a:lnTo>
                            <a:pt x="0" y="881"/>
                          </a:lnTo>
                          <a:lnTo>
                            <a:pt x="0" y="0"/>
                          </a:lnTo>
                          <a:lnTo>
                            <a:pt x="3633" y="269"/>
                          </a:lnTo>
                          <a:lnTo>
                            <a:pt x="3633" y="161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8B3637"/>
                        </a:gs>
                        <a:gs pos="100000">
                          <a:srgbClr val="431B1A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25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825500" y="3668713"/>
                      <a:ext cx="7493000" cy="176213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334"/>
                        </a:cxn>
                        <a:cxn ang="0">
                          <a:pos x="0" y="65"/>
                        </a:cxn>
                        <a:cxn ang="0">
                          <a:pos x="7822" y="0"/>
                        </a:cxn>
                        <a:cxn ang="0">
                          <a:pos x="14160" y="193"/>
                        </a:cxn>
                        <a:cxn ang="0">
                          <a:pos x="3633" y="334"/>
                        </a:cxn>
                      </a:cxnLst>
                      <a:rect l="0" t="0" r="r" b="b"/>
                      <a:pathLst>
                        <a:path w="14160" h="334">
                          <a:moveTo>
                            <a:pt x="3633" y="334"/>
                          </a:moveTo>
                          <a:lnTo>
                            <a:pt x="0" y="65"/>
                          </a:lnTo>
                          <a:lnTo>
                            <a:pt x="7822" y="0"/>
                          </a:lnTo>
                          <a:lnTo>
                            <a:pt x="14160" y="193"/>
                          </a:lnTo>
                          <a:lnTo>
                            <a:pt x="3633" y="334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561107"/>
                        </a:gs>
                        <a:gs pos="100000">
                          <a:srgbClr val="1F0600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113093" y="3697298"/>
                    <a:ext cx="3352618" cy="327782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216000" lon="20082422" rev="21594000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dirty="0" smtClean="0">
                        <a:solidFill>
                          <a:srgbClr val="FFFFFF"/>
                        </a:solidFill>
                        <a:latin typeface="Arial Narrow"/>
                        <a:cs typeface="Arial Narrow"/>
                      </a:rPr>
                      <a:t>Market</a:t>
                    </a:r>
                    <a:endParaRPr lang="en-US" dirty="0">
                      <a:solidFill>
                        <a:srgbClr val="FFFFFF"/>
                      </a:solidFill>
                      <a:latin typeface="Arial Narrow"/>
                      <a:cs typeface="Arial Narrow"/>
                    </a:endParaRPr>
                  </a:p>
                </p:txBody>
              </p:sp>
            </p:grpSp>
            <p:grpSp>
              <p:nvGrpSpPr>
                <p:cNvPr id="16" name="Group 54"/>
                <p:cNvGrpSpPr/>
                <p:nvPr/>
              </p:nvGrpSpPr>
              <p:grpSpPr>
                <a:xfrm>
                  <a:off x="688851" y="3197559"/>
                  <a:ext cx="4873749" cy="462882"/>
                  <a:chOff x="688851" y="3197559"/>
                  <a:chExt cx="4873749" cy="462882"/>
                </a:xfrm>
              </p:grpSpPr>
              <p:grpSp>
                <p:nvGrpSpPr>
                  <p:cNvPr id="17" name="Group 37"/>
                  <p:cNvGrpSpPr/>
                  <p:nvPr/>
                </p:nvGrpSpPr>
                <p:grpSpPr>
                  <a:xfrm>
                    <a:off x="688851" y="3197559"/>
                    <a:ext cx="4873749" cy="462882"/>
                    <a:chOff x="830184" y="3073400"/>
                    <a:chExt cx="7488317" cy="711200"/>
                  </a:xfrm>
                </p:grpSpPr>
                <p:sp>
                  <p:nvSpPr>
                    <p:cNvPr id="19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2747963" y="3073400"/>
                      <a:ext cx="5570538" cy="711200"/>
                    </a:xfrm>
                    <a:custGeom>
                      <a:avLst/>
                      <a:gdLst/>
                      <a:ahLst/>
                      <a:cxnLst>
                        <a:cxn ang="0">
                          <a:pos x="10527" y="121"/>
                        </a:cxn>
                        <a:cxn ang="0">
                          <a:pos x="10527" y="1221"/>
                        </a:cxn>
                        <a:cxn ang="0">
                          <a:pos x="0" y="1342"/>
                        </a:cxn>
                        <a:cxn ang="0">
                          <a:pos x="0" y="0"/>
                        </a:cxn>
                        <a:cxn ang="0">
                          <a:pos x="10527" y="121"/>
                        </a:cxn>
                      </a:cxnLst>
                      <a:rect l="0" t="0" r="r" b="b"/>
                      <a:pathLst>
                        <a:path w="10527" h="1342">
                          <a:moveTo>
                            <a:pt x="10527" y="121"/>
                          </a:moveTo>
                          <a:lnTo>
                            <a:pt x="10527" y="1221"/>
                          </a:lnTo>
                          <a:lnTo>
                            <a:pt x="0" y="1342"/>
                          </a:lnTo>
                          <a:lnTo>
                            <a:pt x="0" y="0"/>
                          </a:lnTo>
                          <a:lnTo>
                            <a:pt x="10527" y="121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C38E89"/>
                        </a:gs>
                        <a:gs pos="100000">
                          <a:srgbClr val="A75054"/>
                        </a:gs>
                      </a:gsLst>
                      <a:lin ang="2700000" scaled="1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  <p:sp>
                  <p:nvSpPr>
                    <p:cNvPr id="20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830184" y="3073400"/>
                      <a:ext cx="1922463" cy="711200"/>
                    </a:xfrm>
                    <a:custGeom>
                      <a:avLst/>
                      <a:gdLst/>
                      <a:ahLst/>
                      <a:cxnLst>
                        <a:cxn ang="0">
                          <a:pos x="3633" y="1342"/>
                        </a:cxn>
                        <a:cxn ang="0">
                          <a:pos x="0" y="1111"/>
                        </a:cxn>
                        <a:cxn ang="0">
                          <a:pos x="0" y="231"/>
                        </a:cxn>
                        <a:cxn ang="0">
                          <a:pos x="3633" y="0"/>
                        </a:cxn>
                        <a:cxn ang="0">
                          <a:pos x="3633" y="1342"/>
                        </a:cxn>
                      </a:cxnLst>
                      <a:rect l="0" t="0" r="r" b="b"/>
                      <a:pathLst>
                        <a:path w="3633" h="1342">
                          <a:moveTo>
                            <a:pt x="3633" y="1342"/>
                          </a:moveTo>
                          <a:lnTo>
                            <a:pt x="0" y="1111"/>
                          </a:lnTo>
                          <a:lnTo>
                            <a:pt x="0" y="231"/>
                          </a:lnTo>
                          <a:lnTo>
                            <a:pt x="3633" y="0"/>
                          </a:lnTo>
                          <a:lnTo>
                            <a:pt x="3633" y="1342"/>
                          </a:lnTo>
                          <a:close/>
                        </a:path>
                      </a:pathLst>
                    </a:custGeom>
                    <a:gradFill rotWithShape="0">
                      <a:gsLst>
                        <a:gs pos="0">
                          <a:srgbClr val="8B3637"/>
                        </a:gs>
                        <a:gs pos="100000">
                          <a:srgbClr val="431B1A"/>
                        </a:gs>
                      </a:gsLst>
                      <a:lin ang="10800000" scaled="0"/>
                    </a:gradFill>
                    <a:ln w="9525">
                      <a:noFill/>
                      <a:prstDash val="sysDash"/>
                      <a:miter lim="800000"/>
                      <a:headEnd/>
                      <a:tailEnd/>
                    </a:ln>
                  </p:spPr>
                  <p:txBody>
                    <a:bodyPr lIns="18288" tIns="18288" rIns="18288" bIns="18288" anchor="ctr" anchorCtr="1"/>
                    <a:lstStyle/>
                    <a:p>
                      <a:pPr algn="ctr">
                        <a:lnSpc>
                          <a:spcPct val="85000"/>
                        </a:lnSpc>
                        <a:spcBef>
                          <a:spcPct val="20000"/>
                        </a:spcBef>
                      </a:pPr>
                      <a:endParaRPr lang="en-US" sz="1600" b="1">
                        <a:solidFill>
                          <a:schemeClr val="bg1"/>
                        </a:solidFill>
                        <a:latin typeface="Arial Narrow" pitchFamily="112" charset="0"/>
                      </a:endParaRPr>
                    </a:p>
                  </p:txBody>
                </p: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2113093" y="3233874"/>
                    <a:ext cx="3352618" cy="327782"/>
                  </a:xfrm>
                  <a:prstGeom prst="rect">
                    <a:avLst/>
                  </a:prstGeom>
                  <a:noFill/>
                  <a:scene3d>
                    <a:camera prst="orthographicFront">
                      <a:rot lat="36000" lon="20082422" rev="21594000"/>
                    </a:camera>
                    <a:lightRig rig="threePt" dir="t"/>
                  </a:scene3d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85000"/>
                      </a:lnSpc>
                    </a:pPr>
                    <a:r>
                      <a:rPr lang="en-US" dirty="0" smtClean="0">
                        <a:solidFill>
                          <a:srgbClr val="FFFFFF"/>
                        </a:solidFill>
                        <a:latin typeface="Arial Narrow"/>
                        <a:cs typeface="Arial Narrow"/>
                      </a:rPr>
                      <a:t>Competitive Knowledge</a:t>
                    </a:r>
                    <a:endParaRPr lang="en-US" dirty="0">
                      <a:solidFill>
                        <a:srgbClr val="FFFFFF"/>
                      </a:solidFill>
                      <a:latin typeface="Arial Narrow"/>
                      <a:cs typeface="Arial Narrow"/>
                    </a:endParaRPr>
                  </a:p>
                </p:txBody>
              </p:sp>
            </p:grpSp>
          </p:grpSp>
        </p:grp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1" r="29256" b="6105"/>
            <a:stretch/>
          </p:blipFill>
          <p:spPr>
            <a:xfrm>
              <a:off x="1749271" y="2139405"/>
              <a:ext cx="2098829" cy="3391107"/>
            </a:xfrm>
            <a:prstGeom prst="rect">
              <a:avLst/>
            </a:prstGeom>
            <a:scene3d>
              <a:camera prst="perspectiveLeft" fov="7200000">
                <a:rot lat="21594000" lon="3000000" rev="0"/>
              </a:camera>
              <a:lightRig rig="threePt" dir="t"/>
            </a:scene3d>
            <a:sp3d>
              <a:bevelT w="0" h="6350"/>
            </a:sp3d>
          </p:spPr>
        </p:pic>
      </p:grpSp>
    </p:spTree>
    <p:extLst>
      <p:ext uri="{BB962C8B-B14F-4D97-AF65-F5344CB8AC3E}">
        <p14:creationId xmlns:p14="http://schemas.microsoft.com/office/powerpoint/2010/main" val="4022615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25">
                        <a14:foregroundMark x1="87427" y1="22042" x2="27470" y2="77113"/>
                        <a14:foregroundMark x1="21659" y1="21761" x2="86793" y2="78380"/>
                        <a14:foregroundMark x1="57528" y1="79085" x2="55943" y2="20282"/>
                        <a14:foregroundMark x1="27258" y1="50000" x2="50238" y2="25282"/>
                        <a14:foregroundMark x1="70100" y1="31901" x2="78341" y2="60493"/>
                        <a14:foregroundMark x1="84628" y1="28521" x2="85103" y2="70352"/>
                        <a14:foregroundMark x1="75647" y1="74859" x2="34971" y2="73592"/>
                        <a14:foregroundMark x1="79768" y1="23521" x2="61014" y2="30986"/>
                        <a14:foregroundMark x1="42472" y1="25634" x2="29160" y2="24366"/>
                        <a14:foregroundMark x1="24828" y1="29014" x2="24564" y2="61761"/>
                        <a14:foregroundMark x1="45061" y1="51268" x2="24194" y2="6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957072"/>
            <a:ext cx="9020175" cy="5900928"/>
          </a:xfrm>
          <a:prstGeom prst="rect">
            <a:avLst/>
          </a:prstGeom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Industry Knowledge</a:t>
            </a: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2011680" y="2103120"/>
            <a:ext cx="59436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Knowledge Need:</a:t>
            </a:r>
            <a:r>
              <a:rPr lang="en-US" sz="2400" dirty="0" smtClean="0"/>
              <a:t> the dynamics, structure, culture, and forces that affect the industry or industries in which they work.</a:t>
            </a:r>
          </a:p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Benefit:</a:t>
            </a:r>
            <a:r>
              <a:rPr lang="en-US" sz="2400" dirty="0" smtClean="0"/>
              <a:t>  ability to 1</a:t>
            </a:r>
            <a:r>
              <a:rPr lang="en-US" sz="2400" dirty="0"/>
              <a:t>) </a:t>
            </a:r>
            <a:r>
              <a:rPr lang="en-US" sz="2400" dirty="0" smtClean="0"/>
              <a:t>__________________ effective </a:t>
            </a:r>
            <a:r>
              <a:rPr lang="en-US" sz="2400" dirty="0"/>
              <a:t>selling strategies, and 2) be viewed as a market information </a:t>
            </a:r>
            <a:r>
              <a:rPr lang="en-US" sz="2400" dirty="0" smtClean="0"/>
              <a:t>resource.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15464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25">
                        <a14:foregroundMark x1="87427" y1="22042" x2="27470" y2="77113"/>
                        <a14:foregroundMark x1="21659" y1="21761" x2="86793" y2="78380"/>
                        <a14:foregroundMark x1="57528" y1="79085" x2="55943" y2="20282"/>
                        <a14:foregroundMark x1="27258" y1="50000" x2="50238" y2="25282"/>
                        <a14:foregroundMark x1="70100" y1="31901" x2="78341" y2="60493"/>
                        <a14:foregroundMark x1="84628" y1="28521" x2="85103" y2="70352"/>
                        <a14:foregroundMark x1="75647" y1="74859" x2="34971" y2="73592"/>
                        <a14:foregroundMark x1="79768" y1="23521" x2="61014" y2="30986"/>
                        <a14:foregroundMark x1="42472" y1="25634" x2="29160" y2="24366"/>
                        <a14:foregroundMark x1="24828" y1="29014" x2="24564" y2="61761"/>
                        <a14:foregroundMark x1="45061" y1="51268" x2="24194" y2="6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957072"/>
            <a:ext cx="9020175" cy="5900928"/>
          </a:xfrm>
          <a:prstGeom prst="rect">
            <a:avLst/>
          </a:prstGeom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Company Knowledge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2011680" y="2103120"/>
            <a:ext cx="57150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Knowledge Need:</a:t>
            </a:r>
            <a:r>
              <a:rPr lang="en-US" sz="2400" dirty="0" smtClean="0"/>
              <a:t>  understand their company’s culture, mission, goals, policies, and procedures.</a:t>
            </a:r>
          </a:p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Benefit:</a:t>
            </a:r>
            <a:r>
              <a:rPr lang="en-US" sz="2400" dirty="0" smtClean="0"/>
              <a:t>  ability to effectively </a:t>
            </a:r>
            <a:r>
              <a:rPr lang="en-US" sz="2400" dirty="0"/>
              <a:t>and </a:t>
            </a:r>
            <a:r>
              <a:rPr lang="en-US" sz="2400" dirty="0" smtClean="0"/>
              <a:t>accurately ____________________ </a:t>
            </a:r>
            <a:r>
              <a:rPr lang="en-US" sz="2400" dirty="0"/>
              <a:t>when interacting (e.g., negotiating) with its prospective and 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           current </a:t>
            </a:r>
            <a:r>
              <a:rPr lang="en-US" sz="2400" dirty="0"/>
              <a:t>customers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537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25">
                        <a14:foregroundMark x1="87427" y1="22042" x2="27470" y2="77113"/>
                        <a14:foregroundMark x1="21659" y1="21761" x2="86793" y2="78380"/>
                        <a14:foregroundMark x1="57528" y1="79085" x2="55943" y2="20282"/>
                        <a14:foregroundMark x1="27258" y1="50000" x2="50238" y2="25282"/>
                        <a14:foregroundMark x1="70100" y1="31901" x2="78341" y2="60493"/>
                        <a14:foregroundMark x1="84628" y1="28521" x2="85103" y2="70352"/>
                        <a14:foregroundMark x1="75647" y1="74859" x2="34971" y2="73592"/>
                        <a14:foregroundMark x1="79768" y1="23521" x2="61014" y2="30986"/>
                        <a14:foregroundMark x1="42472" y1="25634" x2="29160" y2="24366"/>
                        <a14:foregroundMark x1="24828" y1="29014" x2="24564" y2="61761"/>
                        <a14:foregroundMark x1="45061" y1="51268" x2="24194" y2="6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957072"/>
            <a:ext cx="9020175" cy="5900928"/>
          </a:xfrm>
          <a:prstGeom prst="rect">
            <a:avLst/>
          </a:prstGeom>
        </p:spPr>
      </p:pic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Product Knowledge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011680" y="2103120"/>
            <a:ext cx="5867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Knowledge Need:</a:t>
            </a:r>
            <a:r>
              <a:rPr lang="en-US" sz="2400" dirty="0" smtClean="0"/>
              <a:t> a thorough understanding of their product offerings and the various sources of value they provide</a:t>
            </a:r>
          </a:p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Benefit:</a:t>
            </a:r>
            <a:r>
              <a:rPr lang="en-US" sz="2400" dirty="0" smtClean="0"/>
              <a:t>  </a:t>
            </a:r>
            <a:r>
              <a:rPr lang="en-US" sz="2400" dirty="0"/>
              <a:t>be perceived (by the </a:t>
            </a:r>
            <a:r>
              <a:rPr lang="en-US" sz="2400" dirty="0" smtClean="0"/>
              <a:t>customer</a:t>
            </a:r>
            <a:r>
              <a:rPr lang="en-US" sz="2400" dirty="0"/>
              <a:t>) as experts and capable of accurately matching solutions to the needs of the </a:t>
            </a:r>
            <a:r>
              <a:rPr lang="en-US" sz="2400" dirty="0" smtClean="0"/>
              <a:t>customer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51256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25">
                        <a14:foregroundMark x1="87427" y1="22042" x2="27470" y2="77113"/>
                        <a14:foregroundMark x1="21659" y1="21761" x2="86793" y2="78380"/>
                        <a14:foregroundMark x1="57528" y1="79085" x2="55943" y2="20282"/>
                        <a14:foregroundMark x1="27258" y1="50000" x2="50238" y2="25282"/>
                        <a14:foregroundMark x1="70100" y1="31901" x2="78341" y2="60493"/>
                        <a14:foregroundMark x1="84628" y1="28521" x2="85103" y2="70352"/>
                        <a14:foregroundMark x1="75647" y1="74859" x2="34971" y2="73592"/>
                        <a14:foregroundMark x1="79768" y1="23521" x2="61014" y2="30986"/>
                        <a14:foregroundMark x1="42472" y1="25634" x2="29160" y2="24366"/>
                        <a14:foregroundMark x1="24828" y1="29014" x2="24564" y2="61761"/>
                        <a14:foregroundMark x1="45061" y1="51268" x2="24194" y2="6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957072"/>
            <a:ext cx="9020175" cy="5900928"/>
          </a:xfrm>
          <a:prstGeom prst="rect">
            <a:avLst/>
          </a:prstGeom>
        </p:spPr>
      </p:pic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Service Knowledge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2011680" y="2103120"/>
            <a:ext cx="601980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Knowledge Need:</a:t>
            </a:r>
            <a:r>
              <a:rPr lang="en-US" sz="2400" dirty="0" smtClean="0"/>
              <a:t> understand their company’s service capabilities, including limitations, fees, time-frames, and the value they add</a:t>
            </a:r>
          </a:p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Benefit:</a:t>
            </a:r>
            <a:r>
              <a:rPr lang="en-US" sz="2400" dirty="0" smtClean="0"/>
              <a:t>  ability to _____ </a:t>
            </a:r>
            <a:r>
              <a:rPr lang="en-US" sz="2400" dirty="0"/>
              <a:t>their company’s </a:t>
            </a:r>
            <a:r>
              <a:rPr lang="en-US" sz="2400" dirty="0" smtClean="0"/>
              <a:t>service </a:t>
            </a:r>
            <a:r>
              <a:rPr lang="en-US" sz="2400" dirty="0"/>
              <a:t>capabilities to the needs of their </a:t>
            </a:r>
            <a:r>
              <a:rPr lang="en-US" sz="2400" dirty="0" smtClean="0"/>
              <a:t>customers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42200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Learning Objectives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28800" y="1828800"/>
            <a:ext cx="64770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Explain what is trust.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Explain why trust is important.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Understand how to earn trust.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Know how knowledge bases help build trust and relationships.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Understand the importance of sales ethics.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1828800"/>
            <a:ext cx="880073" cy="589767"/>
            <a:chOff x="2256183" y="3728808"/>
            <a:chExt cx="880073" cy="589767"/>
          </a:xfrm>
        </p:grpSpPr>
        <p:sp>
          <p:nvSpPr>
            <p:cNvPr id="6" name="TextBox 5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1</a:t>
              </a:r>
              <a:endParaRPr lang="en-US" sz="3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14400" y="2529804"/>
            <a:ext cx="880073" cy="589767"/>
            <a:chOff x="2256183" y="3728808"/>
            <a:chExt cx="880073" cy="589767"/>
          </a:xfrm>
        </p:grpSpPr>
        <p:sp>
          <p:nvSpPr>
            <p:cNvPr id="10" name="TextBox 9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2</a:t>
              </a:r>
              <a:endParaRPr lang="en-US" sz="32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4400" y="3259672"/>
            <a:ext cx="880073" cy="589767"/>
            <a:chOff x="2256183" y="3728808"/>
            <a:chExt cx="880073" cy="589767"/>
          </a:xfrm>
        </p:grpSpPr>
        <p:sp>
          <p:nvSpPr>
            <p:cNvPr id="14" name="TextBox 13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3</a:t>
              </a:r>
              <a:endParaRPr lang="en-US" sz="3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14400" y="4002763"/>
            <a:ext cx="880073" cy="589767"/>
            <a:chOff x="1189383" y="2310825"/>
            <a:chExt cx="880073" cy="589767"/>
          </a:xfrm>
        </p:grpSpPr>
        <p:sp>
          <p:nvSpPr>
            <p:cNvPr id="18" name="TextBox 17"/>
            <p:cNvSpPr txBox="1"/>
            <p:nvPr/>
          </p:nvSpPr>
          <p:spPr>
            <a:xfrm>
              <a:off x="1189383" y="2310825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1402842" y="2373564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76400" y="2315817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4</a:t>
              </a:r>
              <a:endParaRPr lang="en-US" sz="3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4400" y="5088469"/>
            <a:ext cx="880073" cy="589767"/>
            <a:chOff x="2256183" y="3728808"/>
            <a:chExt cx="880073" cy="589767"/>
          </a:xfrm>
        </p:grpSpPr>
        <p:sp>
          <p:nvSpPr>
            <p:cNvPr id="22" name="TextBox 21"/>
            <p:cNvSpPr txBox="1"/>
            <p:nvPr/>
          </p:nvSpPr>
          <p:spPr>
            <a:xfrm>
              <a:off x="2256183" y="3728808"/>
              <a:ext cx="2484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C00000"/>
                  </a:solidFill>
                </a:rPr>
                <a:t>L</a:t>
              </a:r>
              <a:endParaRPr lang="en-US" sz="32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469642" y="3791547"/>
              <a:ext cx="349758" cy="349758"/>
            </a:xfrm>
            <a:prstGeom prst="ellipse">
              <a:avLst/>
            </a:prstGeom>
            <a:solidFill>
              <a:schemeClr val="accent6">
                <a:lumMod val="75000"/>
                <a:alpha val="37000"/>
              </a:schemeClr>
            </a:solidFill>
            <a:ln w="444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743200" y="3733800"/>
              <a:ext cx="39305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solidFill>
                    <a:srgbClr val="C00000"/>
                  </a:solidFill>
                </a:rPr>
                <a:t>5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5517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Knowledge Areas</a:t>
            </a:r>
            <a:endParaRPr lang="en-US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5730875" cy="432911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664711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25">
                        <a14:foregroundMark x1="87427" y1="22042" x2="27470" y2="77113"/>
                        <a14:foregroundMark x1="21659" y1="21761" x2="86793" y2="78380"/>
                        <a14:foregroundMark x1="57528" y1="79085" x2="55943" y2="20282"/>
                        <a14:foregroundMark x1="27258" y1="50000" x2="50238" y2="25282"/>
                        <a14:foregroundMark x1="70100" y1="31901" x2="78341" y2="60493"/>
                        <a14:foregroundMark x1="84628" y1="28521" x2="85103" y2="70352"/>
                        <a14:foregroundMark x1="75647" y1="74859" x2="34971" y2="73592"/>
                        <a14:foregroundMark x1="79768" y1="23521" x2="61014" y2="30986"/>
                        <a14:foregroundMark x1="42472" y1="25634" x2="29160" y2="24366"/>
                        <a14:foregroundMark x1="24828" y1="29014" x2="24564" y2="61761"/>
                        <a14:foregroundMark x1="45061" y1="51268" x2="24194" y2="6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957072"/>
            <a:ext cx="9020175" cy="5900928"/>
          </a:xfrm>
          <a:prstGeom prst="rect">
            <a:avLst/>
          </a:prstGeom>
        </p:spPr>
      </p:pic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Promotion and Price Knowledge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2011680" y="2103120"/>
            <a:ext cx="5836920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Knowledge Need:</a:t>
            </a:r>
            <a:r>
              <a:rPr lang="en-US" sz="2400" dirty="0" smtClean="0"/>
              <a:t>  understand the details of, and how to manage, promotional programs and the pricing policies of their products</a:t>
            </a:r>
          </a:p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Benefit: </a:t>
            </a:r>
            <a:r>
              <a:rPr lang="en-US" sz="2400" dirty="0" smtClean="0"/>
              <a:t>  ability to 1</a:t>
            </a:r>
            <a:r>
              <a:rPr lang="en-US" sz="2400" dirty="0"/>
              <a:t>) </a:t>
            </a:r>
            <a:r>
              <a:rPr lang="en-US" sz="2400" dirty="0" smtClean="0"/>
              <a:t>_______ </a:t>
            </a:r>
            <a:r>
              <a:rPr lang="en-US" sz="2400" dirty="0"/>
              <a:t>their customers’ </a:t>
            </a:r>
            <a:r>
              <a:rPr lang="en-US" sz="2400" dirty="0" smtClean="0"/>
              <a:t>participation </a:t>
            </a:r>
            <a:r>
              <a:rPr lang="en-US" sz="2400" dirty="0"/>
              <a:t>in promotional programs and 2) effectively </a:t>
            </a:r>
            <a:r>
              <a:rPr lang="en-US" sz="2400" dirty="0" smtClean="0"/>
              <a:t>________ terms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779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25">
                        <a14:foregroundMark x1="87427" y1="22042" x2="27470" y2="77113"/>
                        <a14:foregroundMark x1="21659" y1="21761" x2="86793" y2="78380"/>
                        <a14:foregroundMark x1="57528" y1="79085" x2="55943" y2="20282"/>
                        <a14:foregroundMark x1="27258" y1="50000" x2="50238" y2="25282"/>
                        <a14:foregroundMark x1="70100" y1="31901" x2="78341" y2="60493"/>
                        <a14:foregroundMark x1="84628" y1="28521" x2="85103" y2="70352"/>
                        <a14:foregroundMark x1="75647" y1="74859" x2="34971" y2="73592"/>
                        <a14:foregroundMark x1="79768" y1="23521" x2="61014" y2="30986"/>
                        <a14:foregroundMark x1="42472" y1="25634" x2="29160" y2="24366"/>
                        <a14:foregroundMark x1="24828" y1="29014" x2="24564" y2="61761"/>
                        <a14:foregroundMark x1="45061" y1="51268" x2="24194" y2="6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957072"/>
            <a:ext cx="9020175" cy="5900928"/>
          </a:xfrm>
          <a:prstGeom prst="rect">
            <a:avLst/>
          </a:prstGeom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Market and Customer Knowledge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2011680" y="2103120"/>
            <a:ext cx="598932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Knowledge Needs:</a:t>
            </a:r>
            <a:r>
              <a:rPr lang="en-US" sz="2400" dirty="0" smtClean="0"/>
              <a:t> understand the markets they serve and their customers, including needs, personalities, and communication styles.</a:t>
            </a:r>
          </a:p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Benefit:</a:t>
            </a:r>
            <a:r>
              <a:rPr lang="en-US" sz="2400" dirty="0" smtClean="0"/>
              <a:t> ability to 1</a:t>
            </a:r>
            <a:r>
              <a:rPr lang="en-US" sz="2400" dirty="0"/>
              <a:t>) develop and implement </a:t>
            </a:r>
            <a:r>
              <a:rPr lang="en-US" sz="2400" dirty="0" smtClean="0"/>
              <a:t>effective </a:t>
            </a:r>
            <a:r>
              <a:rPr lang="en-US" sz="2400" dirty="0"/>
              <a:t>selling strategies, and 2) clearly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    communicate </a:t>
            </a:r>
            <a:r>
              <a:rPr lang="en-US" sz="2400" dirty="0"/>
              <a:t>relevant </a:t>
            </a:r>
            <a:r>
              <a:rPr lang="en-US" sz="2400" dirty="0" smtClean="0"/>
              <a:t>solutions.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57927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25">
                        <a14:foregroundMark x1="87427" y1="22042" x2="27470" y2="77113"/>
                        <a14:foregroundMark x1="21659" y1="21761" x2="86793" y2="78380"/>
                        <a14:foregroundMark x1="57528" y1="79085" x2="55943" y2="20282"/>
                        <a14:foregroundMark x1="27258" y1="50000" x2="50238" y2="25282"/>
                        <a14:foregroundMark x1="70100" y1="31901" x2="78341" y2="60493"/>
                        <a14:foregroundMark x1="84628" y1="28521" x2="85103" y2="70352"/>
                        <a14:foregroundMark x1="75647" y1="74859" x2="34971" y2="73592"/>
                        <a14:foregroundMark x1="79768" y1="23521" x2="61014" y2="30986"/>
                        <a14:foregroundMark x1="42472" y1="25634" x2="29160" y2="24366"/>
                        <a14:foregroundMark x1="24828" y1="29014" x2="24564" y2="61761"/>
                        <a14:foregroundMark x1="45061" y1="51268" x2="24194" y2="6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957072"/>
            <a:ext cx="9020175" cy="5900928"/>
          </a:xfrm>
          <a:prstGeom prst="rect">
            <a:avLst/>
          </a:prstGeom>
        </p:spPr>
      </p:pic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Competitor Knowledge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2011680" y="2103120"/>
            <a:ext cx="583692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Knowledge Need:</a:t>
            </a:r>
            <a:r>
              <a:rPr lang="en-US" sz="2400" dirty="0" smtClean="0"/>
              <a:t> their competitors and respective market offers and how they are perceived in the market.</a:t>
            </a:r>
          </a:p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Benefit:</a:t>
            </a:r>
            <a:r>
              <a:rPr lang="en-US" sz="2400" dirty="0" smtClean="0"/>
              <a:t> </a:t>
            </a:r>
            <a:r>
              <a:rPr lang="en-US" sz="2400" dirty="0"/>
              <a:t>to </a:t>
            </a:r>
            <a:r>
              <a:rPr lang="en-US" sz="2400" dirty="0" smtClean="0"/>
              <a:t>________ their </a:t>
            </a:r>
            <a:r>
              <a:rPr lang="en-US" sz="2400" dirty="0"/>
              <a:t>products </a:t>
            </a:r>
            <a:r>
              <a:rPr lang="en-US" sz="2400" dirty="0" smtClean="0"/>
              <a:t>against </a:t>
            </a:r>
            <a:r>
              <a:rPr lang="en-US" sz="2400" dirty="0"/>
              <a:t>those of their competitors</a:t>
            </a:r>
            <a:r>
              <a:rPr lang="en-US" sz="2400" dirty="0" smtClean="0"/>
              <a:t>’.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7421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525">
                        <a14:foregroundMark x1="87427" y1="22042" x2="27470" y2="77113"/>
                        <a14:foregroundMark x1="21659" y1="21761" x2="86793" y2="78380"/>
                        <a14:foregroundMark x1="57528" y1="79085" x2="55943" y2="20282"/>
                        <a14:foregroundMark x1="27258" y1="50000" x2="50238" y2="25282"/>
                        <a14:foregroundMark x1="70100" y1="31901" x2="78341" y2="60493"/>
                        <a14:foregroundMark x1="84628" y1="28521" x2="85103" y2="70352"/>
                        <a14:foregroundMark x1="75647" y1="74859" x2="34971" y2="73592"/>
                        <a14:foregroundMark x1="79768" y1="23521" x2="61014" y2="30986"/>
                        <a14:foregroundMark x1="42472" y1="25634" x2="29160" y2="24366"/>
                        <a14:foregroundMark x1="24828" y1="29014" x2="24564" y2="61761"/>
                        <a14:foregroundMark x1="45061" y1="51268" x2="24194" y2="635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957072"/>
            <a:ext cx="9020175" cy="5900928"/>
          </a:xfrm>
          <a:prstGeom prst="rect">
            <a:avLst/>
          </a:prstGeom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Technology Knowledge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2011680" y="2103120"/>
            <a:ext cx="5836920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Knowledge Need:</a:t>
            </a:r>
            <a:r>
              <a:rPr lang="en-US" sz="2400" dirty="0" smtClean="0"/>
              <a:t> understand how utilize sales technology hardware and software (e.g., internet, CRM, laptops, smart phones) </a:t>
            </a:r>
          </a:p>
          <a:p>
            <a:pPr>
              <a:spcBef>
                <a:spcPct val="50000"/>
              </a:spcBef>
              <a:defRPr/>
            </a:pPr>
            <a:r>
              <a:rPr lang="en-US" sz="2400" u="sng" dirty="0" smtClean="0"/>
              <a:t>Benefit:</a:t>
            </a:r>
            <a:r>
              <a:rPr lang="en-US" sz="2400" dirty="0" smtClean="0"/>
              <a:t>  </a:t>
            </a:r>
            <a:r>
              <a:rPr lang="en-US" sz="2400" dirty="0"/>
              <a:t>to </a:t>
            </a:r>
            <a:r>
              <a:rPr lang="en-US" sz="2400" dirty="0" smtClean="0"/>
              <a:t>________________ </a:t>
            </a:r>
            <a:r>
              <a:rPr lang="en-US" sz="2400" dirty="0"/>
              <a:t>to </a:t>
            </a:r>
            <a:r>
              <a:rPr lang="en-US" sz="2400" dirty="0" smtClean="0"/>
              <a:t>me more </a:t>
            </a:r>
            <a:r>
              <a:rPr lang="en-US" sz="2400" dirty="0"/>
              <a:t>competitive . . . work smarter not </a:t>
            </a:r>
            <a:r>
              <a:rPr lang="en-US" sz="2400" dirty="0" smtClean="0"/>
              <a:t>harder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9409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Technology in the Sales Effort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5775" y="1524000"/>
            <a:ext cx="5632450" cy="4419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1655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6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Ethics</a:t>
            </a: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2575403" y="1752600"/>
            <a:ext cx="481599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dirty="0"/>
              <a:t>Ethics refers to </a:t>
            </a:r>
            <a:r>
              <a:rPr lang="en-US" sz="2800" dirty="0" smtClean="0"/>
              <a:t>_____________ </a:t>
            </a:r>
            <a:r>
              <a:rPr lang="en-US" sz="2800" dirty="0"/>
              <a:t>conduct of individuals and institutions of which they are a part.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" b="100000" l="0" r="98636">
                        <a14:foregroundMark x1="44182" y1="12909" x2="44545" y2="28727"/>
                        <a14:foregroundMark x1="36273" y1="24303" x2="36273" y2="25697"/>
                        <a14:foregroundMark x1="40455" y1="27091" x2="42273" y2="30121"/>
                        <a14:foregroundMark x1="39818" y1="28061" x2="39182" y2="30848"/>
                        <a14:foregroundMark x1="40455" y1="27939" x2="38364" y2="31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92" y="2057400"/>
            <a:ext cx="319981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20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Unethical Behavior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531435"/>
            <a:ext cx="5638800" cy="440473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pSp>
        <p:nvGrpSpPr>
          <p:cNvPr id="6" name="Group 5"/>
          <p:cNvGrpSpPr/>
          <p:nvPr/>
        </p:nvGrpSpPr>
        <p:grpSpPr>
          <a:xfrm>
            <a:off x="5867400" y="2567940"/>
            <a:ext cx="2590327" cy="3886200"/>
            <a:chOff x="6642812" y="2590800"/>
            <a:chExt cx="2590327" cy="3886200"/>
          </a:xfrm>
        </p:grpSpPr>
        <p:sp>
          <p:nvSpPr>
            <p:cNvPr id="5" name="Rounded Rectangle 4"/>
            <p:cNvSpPr/>
            <p:nvPr/>
          </p:nvSpPr>
          <p:spPr>
            <a:xfrm>
              <a:off x="7620000" y="3657600"/>
              <a:ext cx="304800" cy="152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dreamstime_11594171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42812" y="2590800"/>
              <a:ext cx="2590327" cy="388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12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95400"/>
            <a:ext cx="4228382" cy="4786313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525" y="0"/>
            <a:ext cx="9144000" cy="1143000"/>
          </a:xfrm>
        </p:spPr>
        <p:txBody>
          <a:bodyPr/>
          <a:lstStyle/>
          <a:p>
            <a:r>
              <a:rPr lang="en-US" dirty="0" smtClean="0"/>
              <a:t>Advice for Salespeople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867400" y="2567940"/>
            <a:ext cx="2590327" cy="3886200"/>
            <a:chOff x="6642812" y="2590800"/>
            <a:chExt cx="2590327" cy="3886200"/>
          </a:xfrm>
        </p:grpSpPr>
        <p:sp>
          <p:nvSpPr>
            <p:cNvPr id="5" name="Rounded Rectangle 4"/>
            <p:cNvSpPr/>
            <p:nvPr/>
          </p:nvSpPr>
          <p:spPr>
            <a:xfrm>
              <a:off x="7620000" y="3657600"/>
              <a:ext cx="304800" cy="1524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dreamstime_11594171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42812" y="2590800"/>
              <a:ext cx="2590327" cy="388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err="1" smtClean="0"/>
              <a:t>NonCustomer</a:t>
            </a:r>
            <a:r>
              <a:rPr lang="en-US" dirty="0" smtClean="0"/>
              <a:t>-Oriented Behavior</a:t>
            </a:r>
            <a:endParaRPr 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 t="1230" b="42198"/>
          <a:stretch>
            <a:fillRect/>
          </a:stretch>
        </p:blipFill>
        <p:spPr bwMode="auto">
          <a:xfrm>
            <a:off x="914400" y="1295400"/>
            <a:ext cx="3763963" cy="35052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2" cstate="print"/>
          <a:srcRect t="53702" r="11514"/>
          <a:stretch>
            <a:fillRect/>
          </a:stretch>
        </p:blipFill>
        <p:spPr bwMode="auto">
          <a:xfrm>
            <a:off x="5029200" y="2743200"/>
            <a:ext cx="3330575" cy="2868613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26881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 is Trust?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7" y="1524000"/>
            <a:ext cx="4645025" cy="4876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41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Categories of Unethical Behavior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965950" cy="3935373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76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Dilemma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69" l="824" r="996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441112"/>
            <a:ext cx="4705350" cy="4913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350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Why is Trust Important?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990600" y="1828800"/>
            <a:ext cx="67818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sz="2600" dirty="0"/>
              <a:t>A fundamental competitive strategy of a growing number of organizations is to build long-term </a:t>
            </a:r>
            <a:r>
              <a:rPr lang="en-US" sz="2600" dirty="0" smtClean="0"/>
              <a:t>_________________ </a:t>
            </a:r>
            <a:r>
              <a:rPr lang="en-US" sz="2600" dirty="0"/>
              <a:t>relationships with their customers.  The ability of </a:t>
            </a:r>
            <a:r>
              <a:rPr lang="en-US" sz="2600" dirty="0" smtClean="0"/>
              <a:t>those</a:t>
            </a:r>
            <a:br>
              <a:rPr lang="en-US" sz="2600" dirty="0" smtClean="0"/>
            </a:br>
            <a:r>
              <a:rPr lang="en-US" sz="2600" dirty="0" smtClean="0"/>
              <a:t>organizations</a:t>
            </a:r>
            <a:r>
              <a:rPr lang="en-US" sz="2600" dirty="0"/>
              <a:t>’ salespeople </a:t>
            </a:r>
            <a:r>
              <a:rPr lang="en-US" sz="2600" dirty="0" smtClean="0"/>
              <a:t>to</a:t>
            </a:r>
            <a:br>
              <a:rPr lang="en-US" sz="2600" dirty="0" smtClean="0"/>
            </a:br>
            <a:r>
              <a:rPr lang="en-US" sz="2600" dirty="0" smtClean="0"/>
              <a:t>____ </a:t>
            </a:r>
            <a:r>
              <a:rPr lang="en-US" sz="2600" dirty="0"/>
              <a:t>their customers’ </a:t>
            </a:r>
            <a:r>
              <a:rPr lang="en-US" sz="2600" dirty="0" smtClean="0"/>
              <a:t>_____</a:t>
            </a:r>
            <a:br>
              <a:rPr lang="en-US" sz="2600" dirty="0" smtClean="0"/>
            </a:br>
            <a:r>
              <a:rPr lang="en-US" sz="2600" dirty="0" smtClean="0"/>
              <a:t>is </a:t>
            </a:r>
            <a:r>
              <a:rPr lang="en-US" sz="2600" dirty="0"/>
              <a:t>essential to the </a:t>
            </a:r>
            <a:r>
              <a:rPr lang="en-US" sz="2600" dirty="0" smtClean="0"/>
              <a:t>success</a:t>
            </a:r>
            <a:br>
              <a:rPr lang="en-US" sz="2600" dirty="0" smtClean="0"/>
            </a:br>
            <a:r>
              <a:rPr lang="en-US" sz="2600" dirty="0" smtClean="0"/>
              <a:t>of </a:t>
            </a:r>
            <a:r>
              <a:rPr lang="en-US" sz="2600" dirty="0"/>
              <a:t>that strategy.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75" y="3352800"/>
            <a:ext cx="3641204" cy="27320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68973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How to Earn Trust</a:t>
            </a: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2568663712"/>
              </p:ext>
            </p:extLst>
          </p:nvPr>
        </p:nvGraphicFramePr>
        <p:xfrm>
          <a:off x="914400" y="1752600"/>
          <a:ext cx="7239000" cy="396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7396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00" y="1600200"/>
            <a:ext cx="5868799" cy="44015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49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Expertise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47801" y="1272553"/>
            <a:ext cx="6629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ability, knowledge, and resources to meet customer expectations.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7617" y="4419600"/>
            <a:ext cx="4005262" cy="224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34717" y="58674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</a:rPr>
              <a:t>Expertise must translate into observable results and contribution for the buyer.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46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Dependability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91000" y="2001052"/>
            <a:ext cx="3861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____________ of a person’s actions.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7617" y="4419600"/>
            <a:ext cx="4005262" cy="224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186815" y="5149036"/>
            <a:ext cx="2868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The salesperson must also demonstrate an ability to handle confidential information.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59" y="1236143"/>
            <a:ext cx="2595895" cy="3893843"/>
          </a:xfrm>
          <a:prstGeom prst="rect">
            <a:avLst/>
          </a:prstGeom>
          <a:ln w="19050">
            <a:solidFill>
              <a:srgbClr val="00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2164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8" name="Rectangle 1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Candor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4280" y="1676400"/>
            <a:ext cx="434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Honesty of the spoken word</a:t>
            </a:r>
            <a:r>
              <a:rPr lang="en-US" sz="2800" dirty="0"/>
              <a:t>. It means </a:t>
            </a:r>
            <a:r>
              <a:rPr lang="en-US" sz="2800" dirty="0" smtClean="0"/>
              <a:t>___________ </a:t>
            </a:r>
            <a:r>
              <a:rPr lang="en-US" sz="2800" dirty="0"/>
              <a:t>with others, especially with regard to issues/factors that may impact those others.</a:t>
            </a:r>
          </a:p>
          <a:p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7617" y="4419600"/>
            <a:ext cx="4005262" cy="224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90600" y="5388114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000000"/>
                </a:solidFill>
              </a:rPr>
              <a:t>It takes only one misleading event to lose all credibility.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1124826"/>
            <a:ext cx="2737104" cy="4115348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8230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ERSPECTOR-DATA" val="&lt;?xml version='1.0' encoding='utf-8'?&gt;&#10;&lt;Perspector majorVersion=&quot;1&quot; minorVersion=&quot;500&quot;&gt;&lt;Scene frameLeft=&quot;126&quot; frameTop=&quot;102&quot; scaleX=&quot;0.943391418444311&quot; scaleY=&quot;0.894286076807852&quot; frameWidth=&quot;444&quot; frameHeight=&quot;378&quot; frameOrientationIsPortrait=&quot;0&quot; light1Strength=&quot;0.3&quot; light1Direction=&quot;0.000000,-0.400000,1.000000&quot; light2Strength=&quot;0&quot; light3Strength=&quot;0&quot; light4Strength=&quot;0&quot;&gt;&lt;Camera modelViewMatrix=&quot;1.000000,0.000000,0.000000,0.000000,0.000000,1.000000,0.000000,0.000000,0.000000,0.000000,1.000000,0.000000,0.071899,0.762919,0.000000,1.000000&quot;/&gt;&lt;BaseCamera modelViewMatrix=&quot;1.000000,0.000000,0.000000,0.000000,0.000000,1.000000,0.000000,0.000000,0.000000,0.000000,1.000000,0.000000,0.071899,0.762919,0.000000,1.000000&quot;/&gt;&lt;DefaultTextFormat&gt;{\rtf1\ansi\ansicpg1252\deff0{\fonttbl{\f0\fnil\fcharset0 Arial;}}&#10;{\colortbl ;\red0\green0\blue0;}&#10;\viewkind4\uc1\pard\qc\cf1\lang1033\fs64 Market/Customer\par&#10;}&#10;&lt;/DefaultTextFormat&gt;&lt;DefaultShapeProperties&gt;&lt;Fill color=&quot;#bbe0e3&quot;/&gt;&lt;Line/&gt;&lt;Font color=&quot;#000000&quot;/&gt;&lt;/DefaultShapeProperties&gt;&lt;Group id=&quot;47&quot; primaryItem=&quot;10&quot; isCurrentlyGrouped=&quot;0&quot;/&gt;&lt;Shape id=&quot;49&quot; parentGroup=&quot;52&quot; lastGroup=&quot;52&quot; type=&quot;Box&quot;&gt;&lt;Position position=&quot;-1.265693,107.467651,-1.689351&quot; size=&quot;300.000031,39.999966,299.999908&quot; rotation=&quot;-40.964691,6.266806,3.837727&quot; location=&quot;-1.265693,104.767990,-23.996216&quot; rotationMatrix=&quot;0.758210,0.115084,-0.641773,-0.199930,0.977919,-0.060840,0.620601,0.174440,0.764477&quot; center=&quot;-0.028766,2.381091,-22.181904&quot; rightOffset=&quot;2.584808,-0.681580,2.115684&quot; topOffset=&quot;-0.009483,0.429045,0.149805&quot; farOffset=&quot;2.221623,0.896017,-2.425580&quot;/&gt;&lt;DisplayProperties ensureTextContrast=&quot;1&quot;&gt;&lt;Fill color=&quot;#4f81bd&quot; colorSchemeIndex=&quot;5&quot;/&gt;&lt;Line/&gt;&lt;Font color=&quot;#ffffff&quot;/&gt;&lt;/DisplayProperties&gt;&lt;Text&gt;{\rtf1\ansi\ansicpg1252\deff0{\fonttbl{\f0\fswiss\fprq2\fcharset0 Arial;}}&#10;{\colortbl ;\red255\green255\blue255;}&#10;\viewkind4\uc1\pard\qc\cf1\lang1033\f0\fs56 Market/Customer\par&#10;}&#10;&lt;/Text&gt;&lt;/Shape&gt;&lt;List id=&quot;52&quot; primaryItem=&quot;49&quot; isCurrentlyGrouped=&quot;1&quot; isVertical=&quot;1&quot; gap=&quot;0.000000,5.000000,0.000000&quot; sizeIncrease=&quot;0.000000,0.000000,0.000000&quot; itemRotation=&quot;0.000000,0.000000,0.000000&quot; fixedItem=&quot;1&quot;/&gt;&lt;Shape id=&quot;53&quot; seq=&quot;1&quot; parentGroup=&quot;52&quot; lastGroup=&quot;52&quot; type=&quot;Box&quot;&gt;&lt;Position position=&quot;-0.326899,62.836823,3.986088&quot; size=&quot;300.000092,39.999950,300.000031&quot; rotation=&quot;-40.964684,6.266814,3.837727&quot; location=&quot;-0.326899,62.292439,-9.165527&quot; rotationMatrix=&quot;0.758210,0.115084,-0.641773,-0.199930,0.977919,-0.060841,0.620600,0.174440,0.764477&quot; center=&quot;-0.007430,1.415737,-22.518965&quot; rightOffset=&quot;2.584809,-0.681580,2.115684&quot; topOffset=&quot;-0.009483,0.429045,0.149805&quot; farOffset=&quot;2.221624,0.896018,-2.425581&quot;/&gt;&lt;DisplayProperties ensureTextContrast=&quot;1&quot;&gt;&lt;Fill color=&quot;#6577a6&quot; colorBlendFactor=&quot;0.2&quot; color1=&quot;#c0504d&quot; colorSchemeIndex1=&quot;6&quot; color2=&quot;#4f81bd&quot; colorSchemeIndex2=&quot;5&quot;/&gt;&lt;Line/&gt;&lt;Font color=&quot;#ffffff&quot;/&gt;&lt;/DisplayProperties&gt;&lt;Text&gt;{\rtf1\ansi\ansicpg1252\deff0{\fonttbl{\f0\fswiss\fprq2\fcharset0 Arial;}}&#10;{\colortbl ;\red255\green255\blue255;}&#10;\viewkind4\uc1\pard\qc\cf1\lang1033\f0\fs56 Industry\par&#10;}&#10;&lt;/Text&gt;&lt;/Shape&gt;&lt;Shape id=&quot;54&quot; seq=&quot;2&quot; parentGroup=&quot;52&quot; lastGroup=&quot;52&quot; type=&quot;Box&quot;&gt;&lt;Position position=&quot;0.611895,18.205996,9.661529&quot; size=&quot;300.000092,39.999977,300.000000&quot; rotation=&quot;-40.964681,6.266597,3.837727&quot; location=&quot;0.611895,19.816895,5.665161&quot; rotationMatrix=&quot;0.758210,0.115087,-0.641773,-0.199930,0.977920,-0.060837,0.620601,0.174437,0.764478&quot; center=&quot;0.013907,0.450384,-22.856026&quot; rightOffset=&quot;2.584808,-0.681580,2.115685&quot; topOffset=&quot;-0.009482,0.429046,0.149804&quot; farOffset=&quot;2.221624,0.896006,-2.425585&quot;/&gt;&lt;DisplayProperties ensureTextContrast=&quot;1&quot;&gt;&lt;Fill color=&quot;#7c6d90&quot; colorBlendFactor=&quot;0.4&quot; color1=&quot;#c0504d&quot; colorSchemeIndex1=&quot;6&quot; color2=&quot;#4f81bd&quot; colorSchemeIndex2=&quot;5&quot;/&gt;&lt;Line/&gt;&lt;Font color=&quot;#ffffff&quot;/&gt;&lt;/DisplayProperties&gt;&lt;Text&gt;{\rtf1\ansi\ansicpg1252\deff0{\fonttbl{\f0\fswiss\fprq2\fcharset0 Arial;}}&#10;{\colortbl ;\red255\green255\blue255;}&#10;\viewkind4\uc1\pard\qc\cf1\lang1033\f0\fs56 Competitor\par&#10;}&#10;&lt;/Text&gt;&lt;/Shape&gt;&lt;Shape id=&quot;55&quot; seq=&quot;3&quot; parentGroup=&quot;52&quot; lastGroup=&quot;52&quot; type=&quot;Box&quot;&gt;&lt;Position position=&quot;1.550687,-26.424807,15.336911&quot; size=&quot;300.000031,40.000015,300.000061&quot; rotation=&quot;-40.964703,6.266779,3.837727&quot; location=&quot;1.550687,-22.658638,20.495789&quot; rotationMatrix=&quot;0.758210,0.115085,-0.641773,-0.199930,0.977920,-0.060840,0.620601,0.174439,0.764477&quot; center=&quot;0.035243,-0.514969,-23.193087&quot; rightOffset=&quot;2.584807,-0.681580,2.115685&quot; topOffset=&quot;-0.009483,0.429046,0.149805&quot; farOffset=&quot;2.221625,0.896017,-2.425581&quot;/&gt;&lt;DisplayProperties ensureTextContrast=&quot;1&quot;&gt;&lt;Fill color=&quot;#926379&quot; colorBlendFactor=&quot;0.6&quot; color1=&quot;#c0504d&quot; colorSchemeIndex1=&quot;6&quot; color2=&quot;#4f81bd&quot; colorSchemeIndex2=&quot;5&quot;/&gt;&lt;Line/&gt;&lt;Font color=&quot;#ffffff&quot;/&gt;&lt;/DisplayProperties&gt;&lt;Text&gt;{\rtf1\ansi\ansicpg1252\deff0{\fonttbl{\f0\fswiss\fprq2\fcharset0 Arial;}}&#10;{\colortbl ;\red255\green255\blue255;}&#10;\viewkind4\uc1\pard\qc\cf1\lang1033\f0\fs56 Technology\par&#10;}&#10;&lt;/Text&gt;&lt;/Shape&gt;&lt;Shape id=&quot;56&quot; seq=&quot;4&quot; parentGroup=&quot;52&quot; lastGroup=&quot;52&quot; type=&quot;Box&quot;&gt;&lt;Position position=&quot;2.489485,-71.055588,21.012423&quot; size=&quot;299.999939,40.000027,299.999847&quot; rotation=&quot;-40.964678,6.266965,3.837727&quot; location=&quot;2.489485,-65.134125,35.326538&quot; rotationMatrix=&quot;0.758211,0.115083,-0.641773,-0.199930,0.977919,-0.060843,0.620600,0.174442,0.764477&quot; center=&quot;0.056579,-1.480321,-23.530149&quot; rightOffset=&quot;2.584808,-0.681579,2.115683&quot; topOffset=&quot;-0.009484,0.429045,0.149806&quot; farOffset=&quot;2.221622,0.896027,-2.425577&quot;/&gt;&lt;DisplayProperties ensureTextContrast=&quot;1&quot;&gt;&lt;Fill color=&quot;#a95963&quot; colorBlendFactor=&quot;0.8&quot; color1=&quot;#c0504d&quot; colorSchemeIndex1=&quot;6&quot; color2=&quot;#4f81bd&quot; colorSchemeIndex2=&quot;5&quot;/&gt;&lt;Line/&gt;&lt;Font color=&quot;#ffffff&quot;/&gt;&lt;/DisplayProperties&gt;&lt;Text&gt;{\rtf1\ansi\ansicpg1252\deff0{\fonttbl{\f0\fswiss\fprq2\fcharset0 Arial;}}&#10;{\colortbl ;\red255\green255\blue255;}&#10;\viewkind4\uc1\pard\qc\cf1\lang1033\f0\fs56 Price Promotion\par&#10;}&#10;&lt;/Text&gt;&lt;/Shape&gt;&lt;Shape id=&quot;57&quot; seq=&quot;5&quot; parentGroup=&quot;52&quot; lastGroup=&quot;52&quot; type=&quot;Box&quot;&gt;&lt;Position position=&quot;3.428276,-115.686493,26.687847&quot; size=&quot;300.000000,40.000050,300.000061&quot; rotation=&quot;-40.964657,6.266761,3.837727&quot; location=&quot;3.428276,-107.609749,50.157227&quot; rotationMatrix=&quot;0.758211,0.115085,-0.641773,-0.199930,0.977920,-0.060840,0.620600,0.174439,0.764478&quot; center=&quot;0.077915,-2.445676,-23.867210&quot; rightOffset=&quot;2.584809,-0.681579,2.115683&quot; topOffset=&quot;-0.009483,0.429046,0.149805&quot; farOffset=&quot;2.221623,0.896016,-2.425583&quot;/&gt;&lt;DisplayProperties ensureTextContrast=&quot;1&quot;&gt;&lt;Fill color=&quot;#c0504d&quot; colorSchemeIndex=&quot;6&quot;/&gt;&lt;Line/&gt;&lt;Font color=&quot;#ffffff&quot;/&gt;&lt;/DisplayProperties&gt;&lt;Text&gt;{\rtf1\ansi\ansicpg1252\deff0{\fonttbl{\f0\fswiss\fprq2\fcharset0 Arial;}}&#10;{\colortbl ;\red255\green255\blue255;}&#10;\viewkind4\uc1\pard\qc\cf1\lang1033\f0\fs56 Product and Service\par&#10;}&#10;&lt;/Text&gt;&lt;/Shape&gt;&lt;Shape id=&quot;65&quot; parentGroup=&quot;71&quot; lastGroup=&quot;71&quot; type=&quot;Box&quot;&gt;&lt;Position position=&quot;-0.917133,107.448524,-1.896524&quot; size=&quot;300.000183,39.999958,300.000061&quot; rotation=&quot;49.454808,3.814563,-6.280789&quot; location=&quot;-0.917133,104.706207,-24.194885&quot; rotationMatrix=&quot;0.651676,-0.178050,0.737303,0.262832,0.964841,0.000690,-0.711503,0.193337,0.675562&quot; center=&quot;-0.020844,2.379687,-22.177389&quot; rightOffset=&quot;2.221626,0.896019,-2.425581&quot; topOffset=&quot;-0.009484,0.429045,0.149804&quot; farOffset=&quot;-2.584807,0.681569,-2.115689&quot;/&gt;&lt;DisplayProperties ensureTextContrast=&quot;1&quot;&gt;&lt;Fill color=&quot;#4f81bd&quot; colorSchemeIndex=&quot;5&quot;/&gt;&lt;Line/&gt;&lt;Font color=&quot;#ffffff&quot;/&gt;&lt;/DisplayProperties&gt;&lt;Text&gt;{\rtf1\ansi\ansicpg1252\deff0{\fonttbl{\f0\fswiss\fprq2\fcharset0 Arial;}}&#10;{\colortbl ;\red255\green255\blue255;}&#10;\viewkind4\uc1\pard\qc\cf1\lang1033\f0\fs56 Market/Customer\par&#10;}&#10;&lt;/Text&gt;&lt;/Shape&gt;&lt;Shape id=&quot;66&quot; seq=&quot;1&quot; parentGroup=&quot;71&quot; lastGroup=&quot;71&quot; type=&quot;Box&quot;&gt;&lt;Position position=&quot;0.021811,62.817696,3.778977&quot; size=&quot;299.999939,40.000000,299.999847&quot; rotation=&quot;49.454823,3.814698,-6.280789&quot; location=&quot;0.021811,62.230671,-9.364136&quot; rotationMatrix=&quot;0.651676,-0.178048,0.737303,0.262832,0.964841,0.000688,-0.711503,0.193339,0.675561&quot; center=&quot;0.000496,1.414333,-22.514452&quot; rightOffset=&quot;2.221624,0.896018,-2.425579&quot; topOffset=&quot;-0.009484,0.429046,0.149805&quot; farOffset=&quot;-2.584805,0.681576,-2.115685&quot;/&gt;&lt;DisplayProperties ensureTextContrast=&quot;1&quot;&gt;&lt;Fill color=&quot;#6577a6&quot; colorBlendFactor=&quot;0.2&quot; color1=&quot;#c0504d&quot; colorSchemeIndex1=&quot;6&quot; color2=&quot;#4f81bd&quot; colorSchemeIndex2=&quot;5&quot;/&gt;&lt;Line/&gt;&lt;Font color=&quot;#ffffff&quot;/&gt;&lt;/DisplayProperties&gt;&lt;Text&gt;{\rtf1\ansi\ansicpg1252\deff0{\fonttbl{\f0\fswiss\fprq2\fcharset0 Arial;}}&#10;{\colortbl ;\red255\green255\blue255;}&#10;\viewkind4\uc1\pard\qc\cf1\lang1033\f0\fs56 Industry\par&#10;}&#10;&lt;/Text&gt;&lt;/Shape&gt;&lt;Shape id=&quot;67&quot; seq=&quot;2&quot; parentGroup=&quot;71&quot; lastGroup=&quot;71&quot; type=&quot;Box&quot;&gt;&lt;Position position=&quot;0.960674,18.186918,9.454428&quot; size=&quot;299.999939,40.000000,300.000000&quot; rotation=&quot;49.454823,3.814698,-6.280789&quot; location=&quot;0.960674,19.755177,5.466553&quot; rotationMatrix=&quot;0.651676,-0.178048,0.737303,0.262832,0.964841,0.000688,-0.711503,0.193339,0.675561&quot; center=&quot;0.021833,0.448981,-22.851513&quot; rightOffset=&quot;2.221624,0.896018,-2.425579&quot; topOffset=&quot;-0.009484,0.429046,0.149805&quot; farOffset=&quot;-2.584807,0.681576,-2.115686&quot;/&gt;&lt;DisplayProperties ensureTextContrast=&quot;1&quot;&gt;&lt;Fill color=&quot;#7c6d90&quot; colorBlendFactor=&quot;0.4&quot; color1=&quot;#c0504d&quot; colorSchemeIndex1=&quot;6&quot; color2=&quot;#4f81bd&quot; colorSchemeIndex2=&quot;5&quot;/&gt;&lt;Line/&gt;&lt;Font color=&quot;#ffffff&quot;/&gt;&lt;/DisplayProperties&gt;&lt;Text&gt;{\rtf1\ansi\ansicpg1252\deff0{\fonttbl{\f0\fswiss\fprq2\fcharset0 Arial;}}&#10;{\colortbl ;\red255\green255\blue255;}&#10;\viewkind4\uc1\pard\qc\cf1\lang1033\f0\fs56 Competitor\par&#10;}&#10;&lt;/Text&gt;&lt;/Shape&gt;&lt;Shape id=&quot;68&quot; seq=&quot;3&quot; parentGroup=&quot;71&quot; lastGroup=&quot;71&quot; type=&quot;Box&quot;&gt;&lt;Position position=&quot;1.899525,-26.443907,15.129869&quot; size=&quot;299.999878,40.000000,299.999725&quot; rotation=&quot;49.454777,3.814703,-6.280789&quot; location=&quot;1.899525,-22.720367,20.297241&quot; rotationMatrix=&quot;0.651677,-0.178048,0.737303,0.262832,0.964841,0.000688,-0.711503,0.193339,0.675562&quot; center=&quot;0.043171,-0.516372,-23.188574&quot; rightOffset=&quot;2.221625,0.896018,-2.425577&quot; topOffset=&quot;-0.009484,0.429046,0.149805&quot; farOffset=&quot;-2.584803,0.681576,-2.115686&quot;/&gt;&lt;DisplayProperties ensureTextContrast=&quot;1&quot;&gt;&lt;Fill color=&quot;#926379&quot; colorBlendFactor=&quot;0.6&quot; color1=&quot;#c0504d&quot; colorSchemeIndex1=&quot;6&quot; color2=&quot;#4f81bd&quot; colorSchemeIndex2=&quot;5&quot;/&gt;&lt;Line/&gt;&lt;Font color=&quot;#ffffff&quot;/&gt;&lt;/DisplayProperties&gt;&lt;Text&gt;{\rtf1\ansi\ansicpg1252\deff0{\fonttbl{\f0\fswiss\fprq2\fcharset0 Arial;}}&#10;{\colortbl ;\red255\green255\blue255;}&#10;\viewkind4\uc1\pard\qc\cf1\lang1033\f0\fs56 Technolgoy\par&#10;}&#10;&lt;/Text&gt;&lt;/Shape&gt;&lt;Shape id=&quot;69&quot; seq=&quot;4&quot; parentGroup=&quot;71&quot; lastGroup=&quot;71&quot; type=&quot;Box&quot;&gt;&lt;Position position=&quot;2.838467,-71.074707,20.805313&quot; size=&quot;299.999939,40.000000,300.000000&quot; rotation=&quot;49.454823,3.814698,-6.280789&quot; location=&quot;2.838467,-65.195885,35.127930&quot; rotationMatrix=&quot;0.651676,-0.178048,0.737303,0.262832,0.964841,0.000688,-0.711503,0.193339,0.675561&quot; center=&quot;0.064511,-1.481725,-23.525635&quot; rightOffset=&quot;2.221624,0.896018,-2.425579&quot; topOffset=&quot;-0.009484,0.429046,0.149805&quot; farOffset=&quot;-2.584807,0.681576,-2.115686&quot;/&gt;&lt;DisplayProperties ensureTextContrast=&quot;1&quot;&gt;&lt;Fill color=&quot;#a95963&quot; colorBlendFactor=&quot;0.8&quot; color1=&quot;#c0504d&quot; colorSchemeIndex1=&quot;6&quot; color2=&quot;#4f81bd&quot; colorSchemeIndex2=&quot;5&quot;/&gt;&lt;Line/&gt;&lt;Font color=&quot;#ffffff&quot;/&gt;&lt;/DisplayProperties&gt;&lt;Text&gt;{\rtf1\ansi\ansicpg1252\deff0{\fonttbl{\f0\fswiss\fprq2\fcharset0 Arial;}}&#10;{\colortbl ;\red255\green255\blue255;}&#10;\viewkind4\uc1\pard\qc\cf1\lang1033\f0\fs56 Price Promotion\par&#10;}&#10;&lt;/Text&gt;&lt;/Shape&gt;&lt;Shape id=&quot;70&quot; seq=&quot;5&quot; parentGroup=&quot;71&quot; lastGroup=&quot;71&quot; type=&quot;Box&quot;&gt;&lt;Position position=&quot;3.777298,-115.705551,26.480625&quot; size=&quot;300.000122,40.000004,299.999969&quot; rotation=&quot;49.454840,3.814715,-6.280820&quot; location=&quot;3.777298,-107.671471,49.958496&quot; rotationMatrix=&quot;0.651676,-0.178049,0.737304,0.262833,0.964841,0.000688,-0.711503,0.193339,0.675561&quot; center=&quot;0.085848,-2.447079,-23.862694&quot; rightOffset=&quot;2.221624,0.896021,-2.425581&quot; topOffset=&quot;-0.009484,0.429046,0.149805&quot; farOffset=&quot;-2.584807,0.681577,-2.115685&quot;/&gt;&lt;DisplayProperties ensureTextContrast=&quot;1&quot;&gt;&lt;Fill color=&quot;#c0504d&quot; colorSchemeIndex=&quot;6&quot;/&gt;&lt;Line/&gt;&lt;Font color=&quot;#ffffff&quot;/&gt;&lt;/DisplayProperties&gt;&lt;Text&gt;{\rtf1\ansi\ansicpg1252\deff0{\fonttbl{\f0\fswiss\fprq2\fcharset0 Arial;}}&#10;{\colortbl ;\red255\green255\blue255;}&#10;\viewkind4\uc1\pard\qc\cf1\lang1033\f0\fs56 Product and Service\par&#10;}&#10;&lt;/Text&gt;&lt;/Shape&gt;&lt;List id=&quot;71&quot; primaryItem=&quot;65&quot; isCurrentlyGrouped=&quot;1&quot; isVertical=&quot;1&quot; gap=&quot;0.000000,5.000000,0.000000&quot; sizeIncrease=&quot;0.000000,0.000000,0.000000&quot; itemRotation=&quot;0.000000,0.000000,0.000000&quot; fixedItem=&quot;1&quot;/&gt;&lt;/Scene&gt;&lt;/Perspector&gt;&#10;"/>
  <p:tag name="PERSPECTOR-QUALITYLEVEL" val="3"/>
  <p:tag name="PERSPECTOR-TYPE" val="BMP"/>
</p:tagLst>
</file>

<file path=ppt/theme/theme1.xml><?xml version="1.0" encoding="utf-8"?>
<a:theme xmlns:a="http://schemas.openxmlformats.org/drawingml/2006/main" name="Sell 3E Base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75000"/>
            <a:alpha val="37000"/>
          </a:schemeClr>
        </a:solidFill>
        <a:ln w="44450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Sell 3E Base Template</Template>
  <TotalTime>349</TotalTime>
  <Words>677</Words>
  <Application>Microsoft Macintosh PowerPoint</Application>
  <PresentationFormat>On-screen Show (4:3)</PresentationFormat>
  <Paragraphs>115</Paragraphs>
  <Slides>30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Sell 3E Base Template</vt:lpstr>
      <vt:lpstr>Building Trust and Sales Ethics</vt:lpstr>
      <vt:lpstr>Learning Objectives</vt:lpstr>
      <vt:lpstr>What is Trust?</vt:lpstr>
      <vt:lpstr>Ethical Dilemma</vt:lpstr>
      <vt:lpstr>Why is Trust Important?</vt:lpstr>
      <vt:lpstr>How to Earn Trust</vt:lpstr>
      <vt:lpstr>Expertise</vt:lpstr>
      <vt:lpstr>Dependability</vt:lpstr>
      <vt:lpstr>Candor</vt:lpstr>
      <vt:lpstr>Customer Orientation</vt:lpstr>
      <vt:lpstr>Compatibility</vt:lpstr>
      <vt:lpstr>Ethical Dilemma</vt:lpstr>
      <vt:lpstr>Readiness to Earn Trust</vt:lpstr>
      <vt:lpstr>Knowledge Bases Help Build  Trust and Relationships</vt:lpstr>
      <vt:lpstr>Training</vt:lpstr>
      <vt:lpstr>Industry Knowledge</vt:lpstr>
      <vt:lpstr>Company Knowledge</vt:lpstr>
      <vt:lpstr>Product Knowledge</vt:lpstr>
      <vt:lpstr>Service Knowledge</vt:lpstr>
      <vt:lpstr>Service Knowledge Areas</vt:lpstr>
      <vt:lpstr>Promotion and Price Knowledge</vt:lpstr>
      <vt:lpstr>Market and Customer Knowledge</vt:lpstr>
      <vt:lpstr>Competitor Knowledge</vt:lpstr>
      <vt:lpstr>Technology Knowledge</vt:lpstr>
      <vt:lpstr>Technology in the Sales Effort</vt:lpstr>
      <vt:lpstr>Ethics</vt:lpstr>
      <vt:lpstr>Unethical Behavior</vt:lpstr>
      <vt:lpstr>Advice for Salespeople</vt:lpstr>
      <vt:lpstr>NonCustomer-Oriented Behavior</vt:lpstr>
      <vt:lpstr>Categories of Unethical Behavior</vt:lpstr>
    </vt:vector>
  </TitlesOfParts>
  <Company>Ball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Trust and Sales Ethics</dc:title>
  <dc:creator>Scott A. Inks</dc:creator>
  <cp:lastModifiedBy>Don Surath</cp:lastModifiedBy>
  <cp:revision>35</cp:revision>
  <dcterms:created xsi:type="dcterms:W3CDTF">2012-03-06T13:50:31Z</dcterms:created>
  <dcterms:modified xsi:type="dcterms:W3CDTF">2014-03-12T05:25:13Z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1130455815</vt:i4>
  </property>
  <property fmtid="{D5CDD505-2E9C-101B-9397-08002B2CF9AE}" pid="3" name="_NewReviewCycle">
    <vt:lpwstr/>
  </property>
  <property fmtid="{D5CDD505-2E9C-101B-9397-08002B2CF9AE}" pid="4" name="_EmailSubject">
    <vt:lpwstr>PPT Template </vt:lpwstr>
  </property>
  <property fmtid="{D5CDD505-2E9C-101B-9397-08002B2CF9AE}" pid="5" name="_AuthorEmail">
    <vt:lpwstr>Daniel.Noguera@cengage.com</vt:lpwstr>
  </property>
  <property fmtid="{D5CDD505-2E9C-101B-9397-08002B2CF9AE}" pid="6" name="_AuthorEmailDisplayName">
    <vt:lpwstr>Noguera, Daniel</vt:lpwstr>
  </property>
  <property fmtid="{D5CDD505-2E9C-101B-9397-08002B2CF9AE}" pid="7" name="_PreviousAdHocReviewCycleID">
    <vt:i4>-645163926</vt:i4>
  </property>
</Properties>
</file>